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0" r:id="rId1"/>
  </p:sldMasterIdLst>
  <p:sldIdLst>
    <p:sldId id="256" r:id="rId2"/>
    <p:sldId id="286" r:id="rId3"/>
    <p:sldId id="258" r:id="rId4"/>
    <p:sldId id="257" r:id="rId5"/>
    <p:sldId id="259" r:id="rId6"/>
    <p:sldId id="287" r:id="rId7"/>
    <p:sldId id="260" r:id="rId8"/>
    <p:sldId id="283" r:id="rId9"/>
    <p:sldId id="261" r:id="rId10"/>
    <p:sldId id="262" r:id="rId11"/>
    <p:sldId id="263" r:id="rId12"/>
    <p:sldId id="264" r:id="rId13"/>
    <p:sldId id="266" r:id="rId14"/>
    <p:sldId id="265" r:id="rId15"/>
    <p:sldId id="267" r:id="rId16"/>
    <p:sldId id="268" r:id="rId17"/>
    <p:sldId id="288" r:id="rId18"/>
    <p:sldId id="274" r:id="rId19"/>
    <p:sldId id="290" r:id="rId20"/>
    <p:sldId id="275" r:id="rId21"/>
    <p:sldId id="291" r:id="rId22"/>
    <p:sldId id="272" r:id="rId23"/>
    <p:sldId id="279" r:id="rId24"/>
    <p:sldId id="276" r:id="rId25"/>
    <p:sldId id="277" r:id="rId26"/>
    <p:sldId id="280" r:id="rId27"/>
    <p:sldId id="282" r:id="rId28"/>
    <p:sldId id="284" r:id="rId29"/>
    <p:sldId id="285" r:id="rId30"/>
    <p:sldId id="289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87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764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737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553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250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216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806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419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072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672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53F6C-5186-4DC2-A911-9F96157FEDFF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B3E97-CE71-4DF3-A80B-6F23A140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25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516" y="764704"/>
            <a:ext cx="8784976" cy="2592288"/>
          </a:xfrm>
        </p:spPr>
        <p:txBody>
          <a:bodyPr>
            <a:norm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XCCW Joined 5a" pitchFamily="66" charset="0"/>
              </a:rPr>
              <a:t>Phonics</a:t>
            </a:r>
            <a:endParaRPr lang="en-GB" sz="9600" dirty="0">
              <a:solidFill>
                <a:schemeClr val="tx1"/>
              </a:solidFill>
              <a:latin typeface="XCCW Joined 5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6608" y="5113419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NTPreCursivef" pitchFamily="66" charset="0"/>
              </a:rPr>
              <a:t>March 2025</a:t>
            </a:r>
          </a:p>
          <a:p>
            <a:r>
              <a:rPr lang="en-GB" sz="4800" dirty="0" smtClean="0">
                <a:latin typeface="NTPreCursivef" pitchFamily="66" charset="0"/>
              </a:rPr>
              <a:t>Mrs Sewell</a:t>
            </a:r>
          </a:p>
        </p:txBody>
      </p:sp>
    </p:spTree>
    <p:extLst>
      <p:ext uri="{BB962C8B-B14F-4D97-AF65-F5344CB8AC3E}">
        <p14:creationId xmlns:p14="http://schemas.microsoft.com/office/powerpoint/2010/main" val="242057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does it matter?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Phonics is the foundation of reading and writing.  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It is the only way we teach reading at the moment.  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407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851648" cy="144016"/>
          </a:xfrm>
        </p:spPr>
        <p:txBody>
          <a:bodyPr>
            <a:normAutofit fontScale="90000"/>
          </a:bodyPr>
          <a:lstStyle/>
          <a:p>
            <a:pPr algn="ctr"/>
            <a:endParaRPr lang="en-GB" dirty="0">
              <a:latin typeface="XCCW Joined 5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940" y="1556792"/>
            <a:ext cx="8136904" cy="439248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sz="4500" dirty="0">
                <a:latin typeface="XCCW Joined 5a" pitchFamily="66" charset="0"/>
              </a:rPr>
              <a:t>S</a:t>
            </a:r>
            <a:r>
              <a:rPr lang="en-GB" sz="4500" dirty="0" smtClean="0">
                <a:latin typeface="XCCW Joined 5a" pitchFamily="66" charset="0"/>
              </a:rPr>
              <a:t>hare how phonics is taught</a:t>
            </a:r>
          </a:p>
          <a:p>
            <a:pPr algn="l"/>
            <a:r>
              <a:rPr lang="en-GB" sz="4500" dirty="0">
                <a:latin typeface="XCCW Joined 5a" pitchFamily="66" charset="0"/>
              </a:rPr>
              <a:t>H</a:t>
            </a:r>
            <a:r>
              <a:rPr lang="en-GB" sz="4500" dirty="0" smtClean="0">
                <a:latin typeface="XCCW Joined 5a" pitchFamily="66" charset="0"/>
              </a:rPr>
              <a:t>elp you help your child with phonics</a:t>
            </a:r>
          </a:p>
          <a:p>
            <a:pPr algn="l"/>
            <a:r>
              <a:rPr lang="en-GB" sz="4500" dirty="0">
                <a:latin typeface="XCCW Joined 5a" pitchFamily="66" charset="0"/>
              </a:rPr>
              <a:t>I</a:t>
            </a:r>
            <a:r>
              <a:rPr lang="en-GB" sz="4500" dirty="0" smtClean="0">
                <a:latin typeface="XCCW Joined 5a" pitchFamily="66" charset="0"/>
              </a:rPr>
              <a:t>ntroduce you to phonics terminology</a:t>
            </a:r>
          </a:p>
          <a:p>
            <a:pPr algn="l"/>
            <a:r>
              <a:rPr lang="en-GB" sz="4500" dirty="0">
                <a:latin typeface="XCCW Joined 5a" pitchFamily="66" charset="0"/>
              </a:rPr>
              <a:t>O</a:t>
            </a:r>
            <a:r>
              <a:rPr lang="en-GB" sz="4500" dirty="0" smtClean="0">
                <a:latin typeface="XCCW Joined 5a" pitchFamily="66" charset="0"/>
              </a:rPr>
              <a:t>utline the different stages in phonological development</a:t>
            </a:r>
          </a:p>
          <a:p>
            <a:pPr algn="l"/>
            <a:r>
              <a:rPr lang="en-GB" sz="4500" dirty="0">
                <a:latin typeface="XCCW Joined 5a" pitchFamily="66" charset="0"/>
              </a:rPr>
              <a:t>S</a:t>
            </a:r>
            <a:r>
              <a:rPr lang="en-GB" sz="4500" dirty="0" smtClean="0">
                <a:latin typeface="XCCW Joined 5a" pitchFamily="66" charset="0"/>
              </a:rPr>
              <a:t>how examples of activities that we use to teach phonics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238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851648" cy="1139552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XCCW Joined 5a" pitchFamily="66" charset="0"/>
              </a:rPr>
              <a:t>What is Phonics?</a:t>
            </a:r>
            <a:endParaRPr lang="en-GB" sz="7200" dirty="0">
              <a:latin typeface="XCCW Joined 5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348880"/>
            <a:ext cx="7854696" cy="3080784"/>
          </a:xfrm>
        </p:spPr>
        <p:txBody>
          <a:bodyPr>
            <a:noAutofit/>
          </a:bodyPr>
          <a:lstStyle/>
          <a:p>
            <a:pPr algn="l"/>
            <a:r>
              <a:rPr lang="en-GB" sz="3200" dirty="0" smtClean="0">
                <a:solidFill>
                  <a:schemeClr val="tx1"/>
                </a:solidFill>
                <a:latin typeface="XCCW Joined 5a" pitchFamily="66" charset="0"/>
              </a:rPr>
              <a:t>Phonics is the link between letters and the sounds that they make.</a:t>
            </a:r>
          </a:p>
          <a:p>
            <a:pPr algn="l"/>
            <a:r>
              <a:rPr lang="en-GB" sz="3200" dirty="0" smtClean="0">
                <a:solidFill>
                  <a:schemeClr val="tx1"/>
                </a:solidFill>
                <a:latin typeface="XCCW Joined 5a" pitchFamily="66" charset="0"/>
              </a:rPr>
              <a:t>Phonics is all about using skills for reading and writing.</a:t>
            </a:r>
          </a:p>
          <a:p>
            <a:pPr algn="l"/>
            <a:r>
              <a:rPr lang="en-GB" sz="3200" dirty="0" smtClean="0">
                <a:solidFill>
                  <a:schemeClr val="tx1"/>
                </a:solidFill>
                <a:latin typeface="XCCW Joined 5a" pitchFamily="66" charset="0"/>
              </a:rPr>
              <a:t>Learning phonics is a key skill as it will help your child become a good reader and writer</a:t>
            </a:r>
            <a:r>
              <a:rPr lang="en-GB" sz="4000" dirty="0" smtClean="0">
                <a:solidFill>
                  <a:schemeClr val="tx1"/>
                </a:solidFill>
                <a:latin typeface="XCCW Joined 5a" pitchFamily="66" charset="0"/>
              </a:rPr>
              <a:t>.</a:t>
            </a:r>
            <a:endParaRPr lang="en-GB" sz="4000" dirty="0">
              <a:solidFill>
                <a:schemeClr val="tx1"/>
              </a:solidFill>
              <a:latin typeface="XCCW Joined 5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79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XCCW Joined 5a" pitchFamily="66" charset="0"/>
              </a:rPr>
              <a:t>Phonics at Norton Free</a:t>
            </a:r>
            <a:endParaRPr lang="en-GB" sz="5400" dirty="0">
              <a:latin typeface="XCCW Joined 5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420889"/>
            <a:ext cx="8712968" cy="2664296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XCCW Joined 5a" pitchFamily="66" charset="0"/>
              </a:rPr>
              <a:t>Children begin to learn phonics in Foundation Stage and continue throughout </a:t>
            </a:r>
            <a:r>
              <a:rPr lang="en-GB" sz="3200" dirty="0">
                <a:latin typeface="XCCW Joined 5a" pitchFamily="66" charset="0"/>
              </a:rPr>
              <a:t>K</a:t>
            </a:r>
            <a:r>
              <a:rPr lang="en-GB" sz="3200" dirty="0" smtClean="0">
                <a:latin typeface="XCCW Joined 5a" pitchFamily="66" charset="0"/>
              </a:rPr>
              <a:t>ey </a:t>
            </a:r>
            <a:r>
              <a:rPr lang="en-GB" sz="3200" dirty="0">
                <a:latin typeface="XCCW Joined 5a" pitchFamily="66" charset="0"/>
              </a:rPr>
              <a:t>S</a:t>
            </a:r>
            <a:r>
              <a:rPr lang="en-GB" sz="3200" dirty="0" smtClean="0">
                <a:latin typeface="XCCW Joined 5a" pitchFamily="66" charset="0"/>
              </a:rPr>
              <a:t>tage 1. Phonics is sometimes continued in Year 3.</a:t>
            </a:r>
          </a:p>
          <a:p>
            <a:r>
              <a:rPr lang="en-GB" sz="3200" dirty="0" smtClean="0">
                <a:latin typeface="XCCW Joined 5a" pitchFamily="66" charset="0"/>
              </a:rPr>
              <a:t>Lessons encompass a range of stories and actions that enable children to remember new sounds more easily.</a:t>
            </a:r>
          </a:p>
          <a:p>
            <a:r>
              <a:rPr lang="en-GB" sz="3200" dirty="0" smtClean="0">
                <a:latin typeface="XCCW Joined 5a" pitchFamily="66" charset="0"/>
              </a:rPr>
              <a:t>There is a lot of </a:t>
            </a:r>
            <a:r>
              <a:rPr lang="en-GB" sz="3200" dirty="0" smtClean="0">
                <a:latin typeface="XCCW Joined 5a" pitchFamily="66" charset="0"/>
              </a:rPr>
              <a:t>repetition </a:t>
            </a:r>
            <a:r>
              <a:rPr lang="en-GB" sz="3200" dirty="0" smtClean="0">
                <a:latin typeface="XCCW Joined 5a" pitchFamily="66" charset="0"/>
              </a:rPr>
              <a:t>so children do not get left behind. </a:t>
            </a:r>
          </a:p>
        </p:txBody>
      </p:sp>
    </p:spTree>
    <p:extLst>
      <p:ext uri="{BB962C8B-B14F-4D97-AF65-F5344CB8AC3E}">
        <p14:creationId xmlns:p14="http://schemas.microsoft.com/office/powerpoint/2010/main" val="262402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Twinkl</a:t>
            </a:r>
            <a:r>
              <a:rPr lang="en-GB" dirty="0" smtClean="0"/>
              <a:t> phonics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24744"/>
            <a:ext cx="7886700" cy="5052219"/>
          </a:xfrm>
        </p:spPr>
        <p:txBody>
          <a:bodyPr/>
          <a:lstStyle/>
          <a:p>
            <a:r>
              <a:rPr lang="en-GB" sz="2400" dirty="0">
                <a:latin typeface="XCCW Joined 5a" pitchFamily="66" charset="0"/>
              </a:rPr>
              <a:t>We use twinkl phonics scheme which is approved by </a:t>
            </a:r>
            <a:r>
              <a:rPr lang="en-GB" sz="2400" dirty="0" smtClean="0">
                <a:latin typeface="XCCW Joined 5a" pitchFamily="66" charset="0"/>
              </a:rPr>
              <a:t>the Department of Education. </a:t>
            </a:r>
            <a:endParaRPr lang="en-GB" sz="2400" dirty="0" smtClean="0">
              <a:latin typeface="XCCW Joined 5a" pitchFamily="66" charset="0"/>
            </a:endParaRPr>
          </a:p>
          <a:p>
            <a:r>
              <a:rPr lang="en-GB" sz="2400" dirty="0" smtClean="0">
                <a:latin typeface="XCCW Joined 5a" pitchFamily="66" charset="0"/>
              </a:rPr>
              <a:t>These are screenshots of some of the slides we show to children.</a:t>
            </a:r>
            <a:endParaRPr lang="en-GB" sz="2400" dirty="0" smtClean="0">
              <a:latin typeface="XCCW Joined 5a" pitchFamily="66" charset="0"/>
            </a:endParaRPr>
          </a:p>
          <a:p>
            <a:endParaRPr lang="en-GB" sz="2400" dirty="0">
              <a:latin typeface="XCCW Joined 5a" pitchFamily="66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1" y="2687129"/>
            <a:ext cx="2304256" cy="17123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2906" y="2733860"/>
            <a:ext cx="2222773" cy="16656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2665395"/>
            <a:ext cx="2448272" cy="18025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1" y="4869160"/>
            <a:ext cx="2255408" cy="15955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3714" y="4906015"/>
            <a:ext cx="2246939" cy="15586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2733" y="4695911"/>
            <a:ext cx="2425691" cy="177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47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XCCW Joined 5a" pitchFamily="66" charset="0"/>
              </a:rPr>
              <a:t>Phonic terms </a:t>
            </a:r>
            <a:endParaRPr lang="en-GB" sz="6000" dirty="0">
              <a:latin typeface="XCCW Joined 5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18457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 smtClean="0">
                <a:latin typeface="XCCW Joined 5a" pitchFamily="66" charset="0"/>
              </a:rPr>
              <a:t>Phoneme: </a:t>
            </a:r>
          </a:p>
          <a:p>
            <a:pPr marL="0" indent="0">
              <a:buNone/>
            </a:pPr>
            <a:r>
              <a:rPr lang="en-GB" sz="4000" dirty="0" smtClean="0">
                <a:latin typeface="XCCW Joined 5a" pitchFamily="66" charset="0"/>
              </a:rPr>
              <a:t>The smallest units of sound in a word.</a:t>
            </a:r>
            <a:endParaRPr lang="en-GB" sz="4000" dirty="0">
              <a:latin typeface="XCCW Joined 5a" pitchFamily="66" charset="0"/>
            </a:endParaRPr>
          </a:p>
          <a:p>
            <a:pPr marL="0" indent="0">
              <a:buNone/>
            </a:pPr>
            <a:r>
              <a:rPr lang="en-GB" sz="4000" dirty="0" smtClean="0">
                <a:latin typeface="XCCW Joined 5a" pitchFamily="66" charset="0"/>
              </a:rPr>
              <a:t>How many phonemes in:</a:t>
            </a:r>
          </a:p>
          <a:p>
            <a:pPr marL="0" indent="0" algn="ctr">
              <a:buNone/>
            </a:pPr>
            <a:r>
              <a:rPr lang="en-GB" sz="4000" dirty="0" smtClean="0">
                <a:latin typeface="XCCW Joined 5a" pitchFamily="66" charset="0"/>
              </a:rPr>
              <a:t>at?</a:t>
            </a:r>
          </a:p>
          <a:p>
            <a:pPr marL="0" indent="0" algn="ctr">
              <a:buNone/>
            </a:pPr>
            <a:r>
              <a:rPr lang="en-GB" sz="4000" dirty="0" smtClean="0">
                <a:latin typeface="XCCW Joined 5a" pitchFamily="66" charset="0"/>
              </a:rPr>
              <a:t>shop?</a:t>
            </a:r>
          </a:p>
          <a:p>
            <a:pPr marL="0" indent="0" algn="ctr">
              <a:buNone/>
            </a:pPr>
            <a:r>
              <a:rPr lang="en-GB" sz="4000" dirty="0">
                <a:latin typeface="XCCW Joined 5a" pitchFamily="66" charset="0"/>
              </a:rPr>
              <a:t>c</a:t>
            </a:r>
            <a:r>
              <a:rPr lang="en-GB" sz="4000" dirty="0" smtClean="0">
                <a:latin typeface="XCCW Joined 5a" pitchFamily="66" charset="0"/>
              </a:rPr>
              <a:t>hair?</a:t>
            </a:r>
          </a:p>
        </p:txBody>
      </p:sp>
    </p:spTree>
    <p:extLst>
      <p:ext uri="{BB962C8B-B14F-4D97-AF65-F5344CB8AC3E}">
        <p14:creationId xmlns:p14="http://schemas.microsoft.com/office/powerpoint/2010/main" val="150896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 smtClean="0"/>
              <a:t>Pure sounds</a:t>
            </a:r>
            <a:endParaRPr lang="en-GB" sz="8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132856"/>
            <a:ext cx="8229600" cy="4248471"/>
          </a:xfrm>
        </p:spPr>
        <p:txBody>
          <a:bodyPr>
            <a:normAutofit fontScale="70000" lnSpcReduction="20000"/>
          </a:bodyPr>
          <a:lstStyle/>
          <a:p>
            <a:r>
              <a:rPr lang="en-GB" sz="6200" dirty="0" smtClean="0">
                <a:latin typeface="Bahnschrift" panose="020B0502040204020203" pitchFamily="34" charset="0"/>
                <a:cs typeface="Arial" panose="020B0604020202020204" pitchFamily="34" charset="0"/>
              </a:rPr>
              <a:t>We use pure sounds to teach phonics </a:t>
            </a:r>
          </a:p>
          <a:p>
            <a:r>
              <a:rPr lang="en-GB" sz="6200" dirty="0" smtClean="0">
                <a:latin typeface="Bahnschrift" panose="020B0502040204020203" pitchFamily="34" charset="0"/>
                <a:cs typeface="Arial" panose="020B0604020202020204" pitchFamily="34" charset="0"/>
              </a:rPr>
              <a:t>Some sounds are long and stretchy (l, m)</a:t>
            </a:r>
          </a:p>
          <a:p>
            <a:r>
              <a:rPr lang="en-GB" sz="6200" dirty="0" smtClean="0">
                <a:latin typeface="Bahnschrift" panose="020B0502040204020203" pitchFamily="34" charset="0"/>
                <a:cs typeface="Arial" panose="020B0604020202020204" pitchFamily="34" charset="0"/>
              </a:rPr>
              <a:t>Some sounds are short and bouncy (a, t</a:t>
            </a:r>
            <a:r>
              <a:rPr lang="en-GB" sz="4800" dirty="0" smtClean="0">
                <a:latin typeface="Bahnschrift" panose="020B0502040204020203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GB" sz="4800" dirty="0" smtClean="0">
                <a:latin typeface="Bahnschrift" panose="020B0502040204020203" pitchFamily="34" charset="0"/>
                <a:cs typeface="Arial" panose="020B0604020202020204" pitchFamily="34" charset="0"/>
              </a:rPr>
              <a:t>Knowing if they are long or short helps with blending.  </a:t>
            </a:r>
            <a:endParaRPr lang="en-GB" sz="4800" dirty="0" smtClean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88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XCCW Joined 5a" pitchFamily="66" charset="0"/>
              </a:rPr>
              <a:t>Phonic terms </a:t>
            </a:r>
            <a:endParaRPr lang="en-GB" sz="6600" dirty="0">
              <a:latin typeface="XCCW Joined 5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676456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 smtClean="0">
                <a:latin typeface="XCCW Joined 5a" pitchFamily="66" charset="0"/>
              </a:rPr>
              <a:t>grapheme</a:t>
            </a:r>
            <a:r>
              <a:rPr lang="en-GB" dirty="0" smtClean="0">
                <a:latin typeface="XCCW Joined 5a" pitchFamily="66" charset="0"/>
              </a:rPr>
              <a:t>: </a:t>
            </a:r>
            <a:endParaRPr lang="en-GB" sz="3200" dirty="0" smtClean="0">
              <a:latin typeface="XCCW Joined 5a" pitchFamily="66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XCCW Joined 5a" pitchFamily="66" charset="0"/>
              </a:rPr>
              <a:t>This is how the sound is written down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331640" y="3694670"/>
            <a:ext cx="6264696" cy="19442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Aharoni" pitchFamily="2" charset="-79"/>
                <a:cs typeface="Aharoni" pitchFamily="2" charset="-79"/>
              </a:rPr>
              <a:t>d     t       ear           l</a:t>
            </a:r>
          </a:p>
          <a:p>
            <a:pPr algn="ctr"/>
            <a:r>
              <a:rPr lang="en-GB" sz="3600" dirty="0" smtClean="0">
                <a:latin typeface="Aharoni" pitchFamily="2" charset="-79"/>
                <a:cs typeface="Aharoni" pitchFamily="2" charset="-79"/>
              </a:rPr>
              <a:t>oi      ow       </a:t>
            </a:r>
            <a:r>
              <a:rPr lang="en-GB" sz="3600" dirty="0" err="1" smtClean="0">
                <a:latin typeface="Aharoni" pitchFamily="2" charset="-79"/>
                <a:cs typeface="Aharoni" pitchFamily="2" charset="-79"/>
              </a:rPr>
              <a:t>qu</a:t>
            </a:r>
            <a:r>
              <a:rPr lang="en-GB" dirty="0" smtClean="0"/>
              <a:t>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008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latin typeface="XCCW Joined 5a" pitchFamily="66" charset="0"/>
              </a:rPr>
              <a:t>Phonic terms </a:t>
            </a:r>
            <a:endParaRPr lang="en-GB" sz="6000" dirty="0">
              <a:latin typeface="XCCW Joined 5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>
                <a:latin typeface="XCCW Joined 5a" pitchFamily="66" charset="0"/>
              </a:rPr>
              <a:t>Digraph: </a:t>
            </a:r>
          </a:p>
          <a:p>
            <a:pPr marL="0" indent="0">
              <a:buNone/>
            </a:pPr>
            <a:r>
              <a:rPr lang="en-GB" dirty="0" smtClean="0">
                <a:latin typeface="XCCW Joined 5a" pitchFamily="66" charset="0"/>
              </a:rPr>
              <a:t>Two letters that make one sound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e.g. </a:t>
            </a:r>
            <a:r>
              <a:rPr lang="en-GB" dirty="0" err="1" smtClean="0">
                <a:latin typeface="XCCW Joined 5a" pitchFamily="66" charset="0"/>
              </a:rPr>
              <a:t>sh</a:t>
            </a:r>
            <a:r>
              <a:rPr lang="en-GB" dirty="0" smtClean="0">
                <a:latin typeface="XCCW Joined 5a" pitchFamily="66" charset="0"/>
              </a:rPr>
              <a:t>, </a:t>
            </a:r>
            <a:r>
              <a:rPr lang="en-GB" dirty="0" err="1" smtClean="0">
                <a:latin typeface="XCCW Joined 5a" pitchFamily="66" charset="0"/>
              </a:rPr>
              <a:t>ch</a:t>
            </a:r>
            <a:r>
              <a:rPr lang="en-GB" dirty="0" smtClean="0">
                <a:latin typeface="XCCW Joined 5a" pitchFamily="66" charset="0"/>
              </a:rPr>
              <a:t>, </a:t>
            </a:r>
            <a:r>
              <a:rPr lang="en-GB" dirty="0" err="1" smtClean="0">
                <a:latin typeface="XCCW Joined 5a" pitchFamily="66" charset="0"/>
              </a:rPr>
              <a:t>th</a:t>
            </a:r>
            <a:r>
              <a:rPr lang="en-GB" dirty="0" smtClean="0">
                <a:latin typeface="XCCW Joined 5a" pitchFamily="66" charset="0"/>
              </a:rPr>
              <a:t>, </a:t>
            </a:r>
            <a:r>
              <a:rPr lang="en-GB" dirty="0" err="1" smtClean="0">
                <a:latin typeface="XCCW Joined 5a" pitchFamily="66" charset="0"/>
              </a:rPr>
              <a:t>ai</a:t>
            </a:r>
            <a:r>
              <a:rPr lang="en-GB" dirty="0" smtClean="0">
                <a:latin typeface="XCCW Joined 5a" pitchFamily="66" charset="0"/>
              </a:rPr>
              <a:t>, </a:t>
            </a:r>
            <a:r>
              <a:rPr lang="en-GB" dirty="0" err="1" smtClean="0">
                <a:latin typeface="XCCW Joined 5a" pitchFamily="66" charset="0"/>
              </a:rPr>
              <a:t>ee</a:t>
            </a:r>
            <a:r>
              <a:rPr lang="en-GB" dirty="0" smtClean="0">
                <a:latin typeface="XCCW Joined 5a" pitchFamily="66" charset="0"/>
              </a:rPr>
              <a:t>, </a:t>
            </a:r>
            <a:r>
              <a:rPr lang="en-GB" dirty="0" err="1" smtClean="0">
                <a:latin typeface="XCCW Joined 5a" pitchFamily="66" charset="0"/>
              </a:rPr>
              <a:t>ea</a:t>
            </a:r>
            <a:endParaRPr lang="en-GB" dirty="0" smtClean="0">
              <a:latin typeface="XCCW Joined 5a" pitchFamily="66" charset="0"/>
            </a:endParaRPr>
          </a:p>
          <a:p>
            <a:pPr marL="0" indent="0">
              <a:buNone/>
            </a:pPr>
            <a:endParaRPr lang="en-GB" dirty="0">
              <a:latin typeface="XCCW Joined 5a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5a" pitchFamily="66" charset="0"/>
              </a:rPr>
              <a:t>Can you spot the digraphs in: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sheep?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grain?</a:t>
            </a:r>
          </a:p>
          <a:p>
            <a:pPr marL="0" indent="0" algn="ctr">
              <a:buNone/>
            </a:pPr>
            <a:endParaRPr lang="en-GB" dirty="0" smtClean="0">
              <a:latin typeface="XCCW Joined 5a" pitchFamily="66" charset="0"/>
            </a:endParaRPr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08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latin typeface="XCCW Joined 5a" pitchFamily="66" charset="0"/>
              </a:rPr>
              <a:t>Phonic terms </a:t>
            </a:r>
            <a:endParaRPr lang="en-GB" sz="4400" dirty="0">
              <a:latin typeface="XCCW Joined 5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err="1" smtClean="0">
                <a:latin typeface="XCCW Joined 5a" pitchFamily="66" charset="0"/>
              </a:rPr>
              <a:t>Trigraph</a:t>
            </a:r>
            <a:r>
              <a:rPr lang="en-GB" sz="4400" dirty="0" smtClean="0">
                <a:latin typeface="XCCW Joined 5a" pitchFamily="66" charset="0"/>
              </a:rPr>
              <a:t>: </a:t>
            </a:r>
          </a:p>
          <a:p>
            <a:pPr marL="0" indent="0">
              <a:buNone/>
            </a:pPr>
            <a:r>
              <a:rPr lang="en-GB" dirty="0" smtClean="0">
                <a:latin typeface="XCCW Joined 5a" pitchFamily="66" charset="0"/>
              </a:rPr>
              <a:t>Three letters that make one sound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e.g. </a:t>
            </a:r>
            <a:r>
              <a:rPr lang="en-GB" dirty="0" err="1" smtClean="0">
                <a:latin typeface="XCCW Joined 5a" pitchFamily="66" charset="0"/>
              </a:rPr>
              <a:t>igh</a:t>
            </a:r>
            <a:r>
              <a:rPr lang="en-GB" dirty="0" smtClean="0">
                <a:latin typeface="XCCW Joined 5a" pitchFamily="66" charset="0"/>
              </a:rPr>
              <a:t>, </a:t>
            </a:r>
            <a:r>
              <a:rPr lang="en-GB" dirty="0" err="1" smtClean="0">
                <a:latin typeface="XCCW Joined 5a" pitchFamily="66" charset="0"/>
              </a:rPr>
              <a:t>ure</a:t>
            </a:r>
            <a:r>
              <a:rPr lang="en-GB" dirty="0" smtClean="0">
                <a:latin typeface="XCCW Joined 5a" pitchFamily="66" charset="0"/>
              </a:rPr>
              <a:t>, air, ear</a:t>
            </a:r>
          </a:p>
          <a:p>
            <a:pPr marL="0" indent="0" algn="ctr">
              <a:buNone/>
            </a:pPr>
            <a:endParaRPr lang="en-GB" dirty="0">
              <a:latin typeface="XCCW Joined 5a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5a" pitchFamily="66" charset="0"/>
              </a:rPr>
              <a:t>Can you spot the </a:t>
            </a:r>
            <a:r>
              <a:rPr lang="en-GB" dirty="0" err="1" smtClean="0">
                <a:latin typeface="XCCW Joined 5a" pitchFamily="66" charset="0"/>
              </a:rPr>
              <a:t>trigraphs</a:t>
            </a:r>
            <a:r>
              <a:rPr lang="en-GB" dirty="0" smtClean="0">
                <a:latin typeface="XCCW Joined 5a" pitchFamily="66" charset="0"/>
              </a:rPr>
              <a:t> in: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night 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sure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fairness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pure</a:t>
            </a:r>
          </a:p>
          <a:p>
            <a:pPr marL="0" indent="0" algn="ctr">
              <a:buNone/>
            </a:pPr>
            <a:r>
              <a:rPr lang="en-GB" dirty="0" smtClean="0">
                <a:latin typeface="XCCW Joined 5a" pitchFamily="66" charset="0"/>
              </a:rPr>
              <a:t>fearful?</a:t>
            </a:r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83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latin typeface="XCCW Joined 5a" pitchFamily="66" charset="0"/>
              </a:rPr>
              <a:t>Phonic terms </a:t>
            </a:r>
            <a:endParaRPr lang="en-GB" sz="4800" dirty="0">
              <a:latin typeface="XCCW Joined 5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4400" dirty="0" smtClean="0">
                <a:latin typeface="XCCW Joined 5a" pitchFamily="66" charset="0"/>
              </a:rPr>
              <a:t>Split-digraph: </a:t>
            </a:r>
          </a:p>
          <a:p>
            <a:pPr marL="0" indent="0">
              <a:buNone/>
            </a:pPr>
            <a:r>
              <a:rPr lang="en-GB" sz="2400" dirty="0" smtClean="0">
                <a:latin typeface="XCCW Joined 5a" pitchFamily="66" charset="0"/>
              </a:rPr>
              <a:t>Two letters that make one sound but are split within the word by another letter:</a:t>
            </a:r>
          </a:p>
          <a:p>
            <a:pPr marL="0" indent="0" algn="ctr">
              <a:buNone/>
            </a:pPr>
            <a:r>
              <a:rPr lang="en-GB" sz="2400" dirty="0" smtClean="0">
                <a:latin typeface="XCCW Joined 5a" pitchFamily="66" charset="0"/>
              </a:rPr>
              <a:t>e.g. 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a-e </a:t>
            </a:r>
            <a:r>
              <a:rPr lang="en-GB" sz="2400" dirty="0" smtClean="0">
                <a:latin typeface="XCCW Joined 5a" pitchFamily="66" charset="0"/>
              </a:rPr>
              <a:t>(m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a</a:t>
            </a:r>
            <a:r>
              <a:rPr lang="en-GB" sz="2400" dirty="0" smtClean="0">
                <a:latin typeface="XCCW Joined 5a" pitchFamily="66" charset="0"/>
              </a:rPr>
              <a:t>k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e</a:t>
            </a:r>
            <a:r>
              <a:rPr lang="en-GB" sz="2400" dirty="0" smtClean="0">
                <a:latin typeface="XCCW Joined 5a" pitchFamily="66" charset="0"/>
              </a:rPr>
              <a:t>),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 i-e </a:t>
            </a:r>
            <a:r>
              <a:rPr lang="en-GB" sz="2400" dirty="0" smtClean="0">
                <a:latin typeface="XCCW Joined 5a" pitchFamily="66" charset="0"/>
              </a:rPr>
              <a:t>(t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i</a:t>
            </a:r>
            <a:r>
              <a:rPr lang="en-GB" sz="2400" dirty="0" smtClean="0">
                <a:latin typeface="XCCW Joined 5a" pitchFamily="66" charset="0"/>
              </a:rPr>
              <a:t>m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e</a:t>
            </a:r>
            <a:r>
              <a:rPr lang="en-GB" sz="2400" dirty="0" smtClean="0">
                <a:latin typeface="XCCW Joined 5a" pitchFamily="66" charset="0"/>
              </a:rPr>
              <a:t>), 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o-e</a:t>
            </a:r>
            <a:r>
              <a:rPr lang="en-GB" sz="2400" dirty="0" smtClean="0">
                <a:latin typeface="XCCW Joined 5a" pitchFamily="66" charset="0"/>
              </a:rPr>
              <a:t> (t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o</a:t>
            </a:r>
            <a:r>
              <a:rPr lang="en-GB" sz="2400" dirty="0" smtClean="0">
                <a:latin typeface="XCCW Joined 5a" pitchFamily="66" charset="0"/>
              </a:rPr>
              <a:t>n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e</a:t>
            </a:r>
            <a:r>
              <a:rPr lang="en-GB" sz="2400" dirty="0" smtClean="0">
                <a:latin typeface="XCCW Joined 5a" pitchFamily="66" charset="0"/>
              </a:rPr>
              <a:t>), </a:t>
            </a:r>
          </a:p>
          <a:p>
            <a:pPr marL="0" indent="0" algn="ctr">
              <a:buNone/>
            </a:pP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u-e </a:t>
            </a:r>
            <a:r>
              <a:rPr lang="en-GB" sz="2400" dirty="0" smtClean="0">
                <a:latin typeface="XCCW Joined 5a" pitchFamily="66" charset="0"/>
              </a:rPr>
              <a:t>(t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u</a:t>
            </a:r>
            <a:r>
              <a:rPr lang="en-GB" sz="2400" dirty="0" smtClean="0">
                <a:latin typeface="XCCW Joined 5a" pitchFamily="66" charset="0"/>
              </a:rPr>
              <a:t>n</a:t>
            </a:r>
            <a:r>
              <a:rPr lang="en-GB" sz="2400" dirty="0" smtClean="0">
                <a:solidFill>
                  <a:srgbClr val="0070C0"/>
                </a:solidFill>
                <a:latin typeface="XCCW Joined 5a" pitchFamily="66" charset="0"/>
              </a:rPr>
              <a:t>e</a:t>
            </a:r>
            <a:r>
              <a:rPr lang="en-GB" sz="2400" dirty="0" smtClean="0">
                <a:latin typeface="XCCW Joined 5a" pitchFamily="66" charset="0"/>
              </a:rPr>
              <a:t>)</a:t>
            </a:r>
            <a:endParaRPr lang="en-GB" sz="2400" dirty="0">
              <a:latin typeface="XCCW Joined 5a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XCCW Joined 5a" pitchFamily="66" charset="0"/>
              </a:rPr>
              <a:t>Can you spot the split digraphs in:</a:t>
            </a:r>
          </a:p>
          <a:p>
            <a:pPr marL="0" indent="0" algn="ctr">
              <a:buNone/>
            </a:pPr>
            <a:endParaRPr lang="en-GB" sz="2400" dirty="0" smtClean="0">
              <a:latin typeface="XCCW Joined 5a" pitchFamily="66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XCCW Joined 5a" pitchFamily="66" charset="0"/>
              </a:rPr>
              <a:t>these</a:t>
            </a:r>
          </a:p>
          <a:p>
            <a:pPr marL="0" indent="0" algn="ctr">
              <a:buNone/>
            </a:pPr>
            <a:r>
              <a:rPr lang="en-GB" sz="2400" dirty="0" smtClean="0">
                <a:latin typeface="XCCW Joined 5a" pitchFamily="66" charset="0"/>
              </a:rPr>
              <a:t>like</a:t>
            </a:r>
          </a:p>
          <a:p>
            <a:pPr marL="0" indent="0" algn="ctr">
              <a:buNone/>
            </a:pPr>
            <a:r>
              <a:rPr lang="en-GB" sz="2400" dirty="0" smtClean="0">
                <a:latin typeface="XCCW Joined 5a" pitchFamily="66" charset="0"/>
              </a:rPr>
              <a:t>prune</a:t>
            </a:r>
          </a:p>
        </p:txBody>
      </p:sp>
    </p:spTree>
    <p:extLst>
      <p:ext uri="{BB962C8B-B14F-4D97-AF65-F5344CB8AC3E}">
        <p14:creationId xmlns:p14="http://schemas.microsoft.com/office/powerpoint/2010/main" val="167783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664" y="1052736"/>
            <a:ext cx="5829300" cy="146304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dirty="0" smtClean="0">
                <a:latin typeface="XCCW Joined 5a" pitchFamily="66" charset="0"/>
              </a:rPr>
              <a:t>Phonics is taught in 6 key phases</a:t>
            </a:r>
            <a:endParaRPr lang="en-GB" sz="6000" dirty="0">
              <a:latin typeface="XCCW Joined 5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48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51648" cy="106754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XCCW Joined 5a" pitchFamily="66" charset="0"/>
              </a:rPr>
              <a:t>Phase 1</a:t>
            </a:r>
            <a:endParaRPr lang="en-GB" dirty="0">
              <a:latin typeface="XCCW Joined 5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052736"/>
            <a:ext cx="7854696" cy="5805264"/>
          </a:xfrm>
        </p:spPr>
        <p:txBody>
          <a:bodyPr>
            <a:normAutofit/>
          </a:bodyPr>
          <a:lstStyle/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Phase 1 is all about getting ready for phonics.</a:t>
            </a:r>
          </a:p>
          <a:p>
            <a:pPr algn="l"/>
            <a:endParaRPr lang="en-GB" sz="2400" dirty="0" smtClean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Phase 1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activities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consist of seven aspects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:</a:t>
            </a:r>
            <a:endParaRPr lang="en-GB" sz="2400" dirty="0" smtClean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environmental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sounds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, instrumental sounds, body percussion, rhythm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and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rhyme, alliteration, voice sounds, oral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blending and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segmenting.</a:t>
            </a:r>
          </a:p>
          <a:p>
            <a:pPr algn="l"/>
            <a:endParaRPr lang="en-GB" sz="2400" dirty="0" smtClean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Oral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blending and segmenting the sounds in words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are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integral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parts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of the later stages of Phase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One.</a:t>
            </a:r>
          </a:p>
          <a:p>
            <a:pPr algn="l"/>
            <a:endParaRPr lang="en-GB" sz="2400" dirty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Phase 1 is </a:t>
            </a:r>
            <a:r>
              <a:rPr lang="en-GB" sz="2400" dirty="0" smtClean="0">
                <a:latin typeface="XCCW Joined 5a" pitchFamily="66" charset="0"/>
              </a:rPr>
              <a:t>taught in nursery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. This is a key skill which is vital to children’s phonological development. </a:t>
            </a:r>
          </a:p>
          <a:p>
            <a:pPr algn="l"/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64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latin typeface="XCCW Joined 5a" pitchFamily="66" charset="0"/>
              </a:rPr>
              <a:t>Phase </a:t>
            </a:r>
            <a:r>
              <a:rPr lang="en-GB" sz="5400" dirty="0" smtClean="0">
                <a:latin typeface="XCCW Joined 5a" pitchFamily="66" charset="0"/>
              </a:rPr>
              <a:t>1 Activity</a:t>
            </a:r>
            <a:endParaRPr lang="en-GB" sz="5400" dirty="0">
              <a:latin typeface="XCCW Joined 5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XCCW Joined 5a" pitchFamily="66" charset="0"/>
              </a:rPr>
              <a:t>Can you spot the…</a:t>
            </a:r>
          </a:p>
          <a:p>
            <a:endParaRPr lang="en-GB" sz="3600" dirty="0">
              <a:latin typeface="XCCW Joined 5a" pitchFamily="66" charset="0"/>
            </a:endParaRPr>
          </a:p>
          <a:p>
            <a:endParaRPr lang="en-GB" sz="3600" dirty="0" smtClean="0">
              <a:latin typeface="XCCW Joined 5a" pitchFamily="66" charset="0"/>
            </a:endParaRPr>
          </a:p>
          <a:p>
            <a:endParaRPr lang="en-GB" sz="3600" dirty="0">
              <a:latin typeface="XCCW Joined 5a" pitchFamily="66" charset="0"/>
            </a:endParaRPr>
          </a:p>
          <a:p>
            <a:endParaRPr lang="en-GB" sz="3600" dirty="0" smtClean="0">
              <a:latin typeface="XCCW Joined 5a" pitchFamily="66" charset="0"/>
            </a:endParaRPr>
          </a:p>
          <a:p>
            <a:r>
              <a:rPr lang="en-GB" sz="3600" dirty="0" smtClean="0">
                <a:latin typeface="XCCW Joined 5a" pitchFamily="66" charset="0"/>
              </a:rPr>
              <a:t>Stretch this word...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Image result for do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pi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Image result for pi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Image result for pi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Image result for pi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Image result for pi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C:\Users\nsewell\AppData\Local\Microsoft\Windows\Temporary Internet Files\Content.IE5\K2O8Q28F\Safety_Pi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63" y="2738676"/>
            <a:ext cx="2164536" cy="158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sewell\AppData\Local\Microsoft\Windows\Temporary Internet Files\Content.IE5\IPYYDBO0\Blue_clothes_peg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48880"/>
            <a:ext cx="2661026" cy="199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nsewell\AppData\Local\Microsoft\Windows\Temporary Internet Files\Content.IE5\P6KTAMHO\20110425_German_Shepherd_Dog_85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569" y="4941168"/>
            <a:ext cx="2012954" cy="133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26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51648" cy="106754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XCCW Joined 5a" pitchFamily="66" charset="0"/>
              </a:rPr>
              <a:t>Phase 2</a:t>
            </a:r>
            <a:endParaRPr lang="en-GB" dirty="0">
              <a:latin typeface="XCCW Joined 5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052736"/>
            <a:ext cx="8064896" cy="489654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Phase 2 is taught at the beginning of FS2 and is about learning phonemes (letters) in order to then read and write simple words.</a:t>
            </a:r>
          </a:p>
          <a:p>
            <a:pPr algn="l"/>
            <a:endParaRPr lang="en-GB" sz="2400" dirty="0" smtClean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In Phase 2 children will learn the first 19 Phonemes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XCCW Joined 5a" pitchFamily="66" charset="0"/>
              </a:rPr>
              <a:t>s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a t p i n m d g o c k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ck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e 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u r h b l f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ck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ss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ll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ff</a:t>
            </a:r>
            <a:endParaRPr lang="en-GB" sz="2400" dirty="0" smtClean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latin typeface="XCCW Joined 5a" pitchFamily="66" charset="0"/>
              </a:rPr>
              <a:t>Children will use these phonemes to read and write CVC (consonant, vowel, consonant) words, like c-a-t.</a:t>
            </a:r>
          </a:p>
          <a:p>
            <a:pPr algn="l"/>
            <a:endParaRPr lang="en-GB" sz="2400" dirty="0" smtClean="0">
              <a:latin typeface="XCCW Joined 5a" pitchFamily="66" charset="0"/>
            </a:endParaRPr>
          </a:p>
          <a:p>
            <a:pPr algn="l"/>
            <a:r>
              <a:rPr lang="en-GB" sz="2400" dirty="0" smtClean="0">
                <a:latin typeface="XCCW Joined 5a" pitchFamily="66" charset="0"/>
              </a:rPr>
              <a:t>In phase 2 they will also learn 5 tricky words: the, I , no, go, to. </a:t>
            </a:r>
            <a:endParaRPr lang="en-GB" sz="2400" dirty="0">
              <a:latin typeface="XCCW Joined 5a" pitchFamily="66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67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4359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Reading at </a:t>
            </a:r>
            <a:r>
              <a:rPr lang="en-GB" dirty="0" smtClean="0"/>
              <a:t>home. If your child cannot remember the sound a letter makes, tell them what the sound is. This builds letter-sound recognition.  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9636" y="1556792"/>
            <a:ext cx="6364727" cy="469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8331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51648" cy="106754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XCCW Joined 5a" pitchFamily="66" charset="0"/>
              </a:rPr>
              <a:t>Phase 3</a:t>
            </a:r>
            <a:endParaRPr lang="en-GB" dirty="0">
              <a:latin typeface="XCCW Joined 5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052736"/>
            <a:ext cx="7854696" cy="5805264"/>
          </a:xfrm>
        </p:spPr>
        <p:txBody>
          <a:bodyPr>
            <a:normAutofit/>
          </a:bodyPr>
          <a:lstStyle/>
          <a:p>
            <a:pPr algn="l"/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C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hildren will enter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P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hase 3 in Foundation Stage. once they are confident with the first 19 phonemes and are beginning to blend and segment CVC words. </a:t>
            </a: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During Phase 3, children will learn another 26 phonemes. Children are also introduced to digraphs and </a:t>
            </a:r>
            <a:r>
              <a:rPr lang="en-GB" sz="2400" dirty="0" err="1" smtClean="0">
                <a:solidFill>
                  <a:schemeClr val="tx1"/>
                </a:solidFill>
                <a:latin typeface="XCCW Joined 5a" pitchFamily="66" charset="0"/>
              </a:rPr>
              <a:t>trigraphs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.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XCCW Joined 5a" pitchFamily="66" charset="0"/>
              </a:rPr>
              <a:t>j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v 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w 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y z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zz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qu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ch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sh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th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ng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ai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ee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igh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oa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oo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ar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or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ur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ow oi ear air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ure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er</a:t>
            </a:r>
            <a:endParaRPr lang="en-GB" sz="2400" dirty="0" smtClean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latin typeface="XCCW Joined 5a" pitchFamily="66" charset="0"/>
              </a:rPr>
              <a:t>Children will use these phonemes and the ones from Phase 2 to read and spell words.</a:t>
            </a:r>
          </a:p>
          <a:p>
            <a:pPr algn="l"/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11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5403" y="476672"/>
            <a:ext cx="8153194" cy="602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1949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51648" cy="106754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XCCW Joined 5a" pitchFamily="66" charset="0"/>
              </a:rPr>
              <a:t>Phase </a:t>
            </a:r>
            <a:r>
              <a:rPr lang="en-GB" dirty="0">
                <a:latin typeface="XCCW Joined 5a" pitchFamily="66" charset="0"/>
              </a:rPr>
              <a:t>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052736"/>
            <a:ext cx="7854696" cy="5805264"/>
          </a:xfrm>
        </p:spPr>
        <p:txBody>
          <a:bodyPr>
            <a:normAutofit/>
          </a:bodyPr>
          <a:lstStyle/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In Phase 4 no new phonemes are learnt but it focuses on applying previous knowledge by reading and spelling longer words with the phonemes they already know.</a:t>
            </a:r>
          </a:p>
          <a:p>
            <a:pPr algn="l"/>
            <a:r>
              <a:rPr lang="en-GB" sz="2400" dirty="0">
                <a:latin typeface="XCCW Joined 5a" pitchFamily="66" charset="0"/>
              </a:rPr>
              <a:t>T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hese words have tricky consonant clusters such as..</a:t>
            </a:r>
          </a:p>
          <a:p>
            <a:pPr algn="l"/>
            <a:r>
              <a:rPr lang="en-GB" sz="5400" dirty="0">
                <a:solidFill>
                  <a:schemeClr val="accent2">
                    <a:lumMod val="50000"/>
                  </a:schemeClr>
                </a:solidFill>
                <a:latin typeface="XCCW Joined 5a" pitchFamily="66" charset="0"/>
              </a:rPr>
              <a:t>t</a:t>
            </a:r>
            <a:r>
              <a:rPr lang="en-GB" sz="5400" dirty="0" smtClean="0">
                <a:solidFill>
                  <a:schemeClr val="accent2">
                    <a:lumMod val="50000"/>
                  </a:schemeClr>
                </a:solidFill>
                <a:latin typeface="XCCW Joined 5a" pitchFamily="66" charset="0"/>
              </a:rPr>
              <a:t>r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ip</a:t>
            </a:r>
            <a:r>
              <a:rPr lang="en-GB" sz="5400" dirty="0" smtClean="0">
                <a:latin typeface="XCCW Joined 5a" pitchFamily="66" charset="0"/>
              </a:rPr>
              <a:t> </a:t>
            </a:r>
            <a:r>
              <a:rPr lang="en-GB" sz="5400" dirty="0" smtClean="0">
                <a:latin typeface="XCCW Joined 5a" pitchFamily="66" charset="0"/>
              </a:rPr>
              <a:t>   </a:t>
            </a:r>
            <a:r>
              <a:rPr lang="en-GB" sz="5400" dirty="0" smtClean="0">
                <a:solidFill>
                  <a:schemeClr val="accent2">
                    <a:lumMod val="50000"/>
                  </a:schemeClr>
                </a:solidFill>
                <a:latin typeface="XCCW Joined 5a" pitchFamily="66" charset="0"/>
              </a:rPr>
              <a:t>cl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ap</a:t>
            </a:r>
            <a:r>
              <a:rPr lang="en-GB" sz="5400" dirty="0" smtClean="0">
                <a:latin typeface="XCCW Joined 5a" pitchFamily="66" charset="0"/>
              </a:rPr>
              <a:t>    </a:t>
            </a:r>
            <a:r>
              <a:rPr lang="en-GB" sz="5400" dirty="0" smtClean="0">
                <a:solidFill>
                  <a:schemeClr val="accent2">
                    <a:lumMod val="50000"/>
                  </a:schemeClr>
                </a:solidFill>
                <a:latin typeface="XCCW Joined 5a" pitchFamily="66" charset="0"/>
              </a:rPr>
              <a:t>gr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een</a:t>
            </a:r>
            <a:r>
              <a:rPr lang="en-GB" sz="5400" dirty="0" smtClean="0">
                <a:latin typeface="XCCW Joined 5a" pitchFamily="66" charset="0"/>
              </a:rPr>
              <a:t> </a:t>
            </a:r>
            <a:r>
              <a:rPr lang="en-GB" sz="5400" dirty="0" smtClean="0">
                <a:solidFill>
                  <a:schemeClr val="accent4">
                    <a:lumMod val="50000"/>
                  </a:schemeClr>
                </a:solidFill>
                <a:latin typeface="XCCW Joined 5a" pitchFamily="66" charset="0"/>
              </a:rPr>
              <a:t>sk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i</a:t>
            </a:r>
            <a:r>
              <a:rPr lang="en-GB" sz="5400" dirty="0" smtClean="0">
                <a:solidFill>
                  <a:schemeClr val="accent2">
                    <a:lumMod val="50000"/>
                  </a:schemeClr>
                </a:solidFill>
                <a:latin typeface="XCCW Joined 5a" pitchFamily="66" charset="0"/>
              </a:rPr>
              <a:t>mp</a:t>
            </a:r>
            <a:r>
              <a:rPr lang="en-GB" sz="5400" dirty="0" smtClean="0">
                <a:latin typeface="XCCW Joined 5a" pitchFamily="66" charset="0"/>
              </a:rPr>
              <a:t> </a:t>
            </a:r>
            <a:r>
              <a:rPr lang="en-GB" sz="5400" dirty="0" smtClean="0">
                <a:latin typeface="XCCW Joined 5a" pitchFamily="66" charset="0"/>
              </a:rPr>
              <a:t>   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bu</a:t>
            </a:r>
            <a:r>
              <a:rPr lang="en-GB" sz="5400" dirty="0" smtClean="0">
                <a:solidFill>
                  <a:schemeClr val="accent4">
                    <a:lumMod val="50000"/>
                  </a:schemeClr>
                </a:solidFill>
                <a:latin typeface="XCCW Joined 5a" pitchFamily="66" charset="0"/>
              </a:rPr>
              <a:t>rnt</a:t>
            </a:r>
            <a:r>
              <a:rPr lang="en-GB" sz="5400" dirty="0" smtClean="0">
                <a:latin typeface="XCCW Joined 5a" pitchFamily="66" charset="0"/>
              </a:rPr>
              <a:t>    </a:t>
            </a:r>
            <a:r>
              <a:rPr lang="en-GB" sz="5400" dirty="0" smtClean="0">
                <a:solidFill>
                  <a:schemeClr val="accent2">
                    <a:lumMod val="50000"/>
                  </a:schemeClr>
                </a:solidFill>
                <a:latin typeface="XCCW Joined 5a" pitchFamily="66" charset="0"/>
              </a:rPr>
              <a:t>sp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e</a:t>
            </a:r>
            <a:r>
              <a:rPr lang="en-GB" sz="5400" dirty="0" smtClean="0">
                <a:solidFill>
                  <a:schemeClr val="accent2">
                    <a:lumMod val="50000"/>
                  </a:schemeClr>
                </a:solidFill>
                <a:latin typeface="XCCW Joined 5a" pitchFamily="66" charset="0"/>
              </a:rPr>
              <a:t>nd str</a:t>
            </a:r>
            <a:r>
              <a:rPr lang="en-GB" sz="5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XCCW Joined 5a" pitchFamily="66" charset="0"/>
              </a:rPr>
              <a:t>ing</a:t>
            </a:r>
            <a:endParaRPr lang="en-GB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XCCW Joined 5a" pitchFamily="66" charset="0"/>
            </a:endParaRPr>
          </a:p>
          <a:p>
            <a:pPr algn="l"/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61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8650" y="365126"/>
            <a:ext cx="8229534" cy="594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191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latin typeface="XCCW Joined 5a" pitchFamily="66" charset="0"/>
              </a:rPr>
              <a:t>Phase 2, 3 &amp; 4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221712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XCCW Joined 5a" pitchFamily="66" charset="0"/>
              </a:rPr>
              <a:t>We use sound buttons to make it clear where the sounds are in the words: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	</a:t>
            </a:r>
            <a:r>
              <a:rPr lang="en-GB" sz="3600" dirty="0" smtClean="0">
                <a:latin typeface="Comic Sans MS" panose="030F0702030302020204" pitchFamily="66" charset="0"/>
              </a:rPr>
              <a:t>			       </a:t>
            </a:r>
            <a:r>
              <a:rPr lang="en-GB" sz="6600" dirty="0" smtClean="0">
                <a:latin typeface="XCCW Joined 5a" pitchFamily="66" charset="0"/>
              </a:rPr>
              <a:t>bed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                           </a:t>
            </a:r>
          </a:p>
        </p:txBody>
      </p:sp>
      <p:sp>
        <p:nvSpPr>
          <p:cNvPr id="4" name="AutoShape 2" descr="Image result for do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pi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Image result for pi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Image result for pi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Image result for pi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Image result for pi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329191" y="4221088"/>
            <a:ext cx="144016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996658" y="4227657"/>
            <a:ext cx="144016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450091" y="4203271"/>
            <a:ext cx="144016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07975" y="4437112"/>
            <a:ext cx="8229600" cy="322171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	</a:t>
            </a:r>
            <a:r>
              <a:rPr lang="en-GB" sz="6000" dirty="0" smtClean="0">
                <a:latin typeface="XCCW Joined 5a" pitchFamily="66" charset="0"/>
              </a:rPr>
              <a:t>chop</a:t>
            </a:r>
            <a:r>
              <a:rPr lang="en-GB" sz="3600" dirty="0" smtClean="0">
                <a:latin typeface="Comic Sans MS" panose="030F0702030302020204" pitchFamily="66" charset="0"/>
              </a:rPr>
              <a:t>	</a:t>
            </a:r>
            <a:endParaRPr lang="en-GB" sz="6600" dirty="0" smtClean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886817" y="5373216"/>
            <a:ext cx="144016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318865" y="5373216"/>
            <a:ext cx="144016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ular Callout 17"/>
          <p:cNvSpPr/>
          <p:nvPr/>
        </p:nvSpPr>
        <p:spPr>
          <a:xfrm>
            <a:off x="171777" y="3861048"/>
            <a:ext cx="3176087" cy="2016224"/>
          </a:xfrm>
          <a:prstGeom prst="wedgeRectCallout">
            <a:avLst>
              <a:gd name="adj1" fmla="val 60968"/>
              <a:gd name="adj2" fmla="val -163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XCCW Joined 5a" pitchFamily="66" charset="0"/>
                <a:cs typeface="Aharoni" pitchFamily="2" charset="-79"/>
              </a:rPr>
              <a:t>A dot indicates a single letter phoneme.</a:t>
            </a:r>
          </a:p>
          <a:p>
            <a:pPr algn="ctr"/>
            <a:endParaRPr lang="en-GB" dirty="0">
              <a:latin typeface="XCCW Joined 5a" pitchFamily="66" charset="0"/>
              <a:cs typeface="Aharoni" pitchFamily="2" charset="-79"/>
            </a:endParaRPr>
          </a:p>
          <a:p>
            <a:pPr algn="ctr"/>
            <a:r>
              <a:rPr lang="en-GB" dirty="0" smtClean="0">
                <a:latin typeface="XCCW Joined 5a" pitchFamily="66" charset="0"/>
                <a:cs typeface="Aharoni" pitchFamily="2" charset="-79"/>
              </a:rPr>
              <a:t>A line shows a digraph. </a:t>
            </a:r>
            <a:endParaRPr lang="en-GB" dirty="0">
              <a:latin typeface="XCCW Joined 5a" pitchFamily="66" charset="0"/>
              <a:cs typeface="Aharoni" pitchFamily="2" charset="-79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3935751" y="5373216"/>
            <a:ext cx="78687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227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2679" y="404664"/>
            <a:ext cx="8229600" cy="1143000"/>
          </a:xfrm>
        </p:spPr>
        <p:txBody>
          <a:bodyPr>
            <a:noAutofit/>
          </a:bodyPr>
          <a:lstStyle/>
          <a:p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During writing lessons, we use phonics sound mats with visual clues to help children sound out words.</a:t>
            </a:r>
            <a:endParaRPr lang="en-GB" sz="2400" dirty="0">
              <a:solidFill>
                <a:schemeClr val="tx1"/>
              </a:solidFill>
              <a:latin typeface="XCCW Joined 5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en-GB" i="1" dirty="0"/>
          </a:p>
        </p:txBody>
      </p:sp>
      <p:pic>
        <p:nvPicPr>
          <p:cNvPr id="2050" name="Picture 2" descr="Image result for summary of phase 6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39"/>
            <a:ext cx="6768752" cy="478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99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51648" cy="106754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XCCW Joined 5a" pitchFamily="66" charset="0"/>
              </a:rPr>
              <a:t>Phase 5</a:t>
            </a:r>
            <a:endParaRPr lang="en-GB" dirty="0">
              <a:latin typeface="XCCW Joined 5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052736"/>
            <a:ext cx="7854696" cy="5805264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Children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will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enter phase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5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in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Year 1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and 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should complete their learning within the year. During Phase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5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 children will learn new graphemes and learn that they make the same sound as some of the phonemes they have already learnt.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XCCW Joined 5a" pitchFamily="66" charset="0"/>
              </a:rPr>
              <a:t>a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y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ou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ie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ea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oy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ir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ue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aw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wh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ph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ew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</a:t>
            </a:r>
            <a:r>
              <a:rPr lang="en-GB" sz="5400" dirty="0" err="1" smtClean="0">
                <a:solidFill>
                  <a:schemeClr val="tx1"/>
                </a:solidFill>
                <a:latin typeface="XCCW Joined 5a" pitchFamily="66" charset="0"/>
              </a:rPr>
              <a:t>oe</a:t>
            </a:r>
            <a:r>
              <a:rPr lang="en-GB" sz="5400" dirty="0" smtClean="0">
                <a:solidFill>
                  <a:schemeClr val="tx1"/>
                </a:solidFill>
                <a:latin typeface="XCCW Joined 5a" pitchFamily="66" charset="0"/>
              </a:rPr>
              <a:t> au </a:t>
            </a:r>
          </a:p>
          <a:p>
            <a:pPr algn="l"/>
            <a:endParaRPr lang="en-GB" sz="2400" dirty="0" smtClean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Children will also learn about split digraphs:</a:t>
            </a:r>
            <a:endParaRPr lang="en-GB" sz="2400" dirty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5400" dirty="0">
                <a:latin typeface="XCCW Joined 5a" pitchFamily="66" charset="0"/>
              </a:rPr>
              <a:t>a</a:t>
            </a:r>
            <a:r>
              <a:rPr lang="en-GB" sz="5400" dirty="0" smtClean="0">
                <a:latin typeface="XCCW Joined 5a" pitchFamily="66" charset="0"/>
              </a:rPr>
              <a:t>-e e-e </a:t>
            </a:r>
            <a:r>
              <a:rPr lang="en-GB" sz="5400" dirty="0" err="1" smtClean="0">
                <a:latin typeface="XCCW Joined 5a" pitchFamily="66" charset="0"/>
              </a:rPr>
              <a:t>i</a:t>
            </a:r>
            <a:r>
              <a:rPr lang="en-GB" sz="5400" dirty="0" smtClean="0">
                <a:latin typeface="XCCW Joined 5a" pitchFamily="66" charset="0"/>
              </a:rPr>
              <a:t>-e o-e u-e</a:t>
            </a:r>
          </a:p>
          <a:p>
            <a:pPr algn="l"/>
            <a:r>
              <a:rPr lang="en-GB" sz="5400" dirty="0" smtClean="0">
                <a:latin typeface="XCCW Joined 5a" pitchFamily="66" charset="0"/>
              </a:rPr>
              <a:t>e.g. take   cube   pine</a:t>
            </a:r>
          </a:p>
          <a:p>
            <a:pPr algn="l"/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2483768" y="6278710"/>
            <a:ext cx="788184" cy="187658"/>
          </a:xfrm>
          <a:custGeom>
            <a:avLst/>
            <a:gdLst>
              <a:gd name="connsiteX0" fmla="*/ 0 w 788184"/>
              <a:gd name="connsiteY0" fmla="*/ 11723 h 187658"/>
              <a:gd name="connsiteX1" fmla="*/ 398585 w 788184"/>
              <a:gd name="connsiteY1" fmla="*/ 187569 h 187658"/>
              <a:gd name="connsiteX2" fmla="*/ 750277 w 788184"/>
              <a:gd name="connsiteY2" fmla="*/ 35169 h 187658"/>
              <a:gd name="connsiteX3" fmla="*/ 762000 w 788184"/>
              <a:gd name="connsiteY3" fmla="*/ 0 h 187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8184" h="187658">
                <a:moveTo>
                  <a:pt x="0" y="11723"/>
                </a:moveTo>
                <a:cubicBezTo>
                  <a:pt x="136769" y="97692"/>
                  <a:pt x="273539" y="183661"/>
                  <a:pt x="398585" y="187569"/>
                </a:cubicBezTo>
                <a:cubicBezTo>
                  <a:pt x="523631" y="191477"/>
                  <a:pt x="689708" y="66430"/>
                  <a:pt x="750277" y="35169"/>
                </a:cubicBezTo>
                <a:cubicBezTo>
                  <a:pt x="810846" y="3908"/>
                  <a:pt x="786423" y="1954"/>
                  <a:pt x="762000" y="0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538166" y="6303497"/>
            <a:ext cx="788184" cy="187658"/>
          </a:xfrm>
          <a:custGeom>
            <a:avLst/>
            <a:gdLst>
              <a:gd name="connsiteX0" fmla="*/ 0 w 788184"/>
              <a:gd name="connsiteY0" fmla="*/ 11723 h 187658"/>
              <a:gd name="connsiteX1" fmla="*/ 398585 w 788184"/>
              <a:gd name="connsiteY1" fmla="*/ 187569 h 187658"/>
              <a:gd name="connsiteX2" fmla="*/ 750277 w 788184"/>
              <a:gd name="connsiteY2" fmla="*/ 35169 h 187658"/>
              <a:gd name="connsiteX3" fmla="*/ 762000 w 788184"/>
              <a:gd name="connsiteY3" fmla="*/ 0 h 187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8184" h="187658">
                <a:moveTo>
                  <a:pt x="0" y="11723"/>
                </a:moveTo>
                <a:cubicBezTo>
                  <a:pt x="136769" y="97692"/>
                  <a:pt x="273539" y="183661"/>
                  <a:pt x="398585" y="187569"/>
                </a:cubicBezTo>
                <a:cubicBezTo>
                  <a:pt x="523631" y="191477"/>
                  <a:pt x="689708" y="66430"/>
                  <a:pt x="750277" y="35169"/>
                </a:cubicBezTo>
                <a:cubicBezTo>
                  <a:pt x="810846" y="3908"/>
                  <a:pt x="786423" y="1954"/>
                  <a:pt x="762000" y="0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>
            <a:off x="6475648" y="6303497"/>
            <a:ext cx="788184" cy="187658"/>
          </a:xfrm>
          <a:custGeom>
            <a:avLst/>
            <a:gdLst>
              <a:gd name="connsiteX0" fmla="*/ 0 w 788184"/>
              <a:gd name="connsiteY0" fmla="*/ 11723 h 187658"/>
              <a:gd name="connsiteX1" fmla="*/ 398585 w 788184"/>
              <a:gd name="connsiteY1" fmla="*/ 187569 h 187658"/>
              <a:gd name="connsiteX2" fmla="*/ 750277 w 788184"/>
              <a:gd name="connsiteY2" fmla="*/ 35169 h 187658"/>
              <a:gd name="connsiteX3" fmla="*/ 762000 w 788184"/>
              <a:gd name="connsiteY3" fmla="*/ 0 h 187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8184" h="187658">
                <a:moveTo>
                  <a:pt x="0" y="11723"/>
                </a:moveTo>
                <a:cubicBezTo>
                  <a:pt x="136769" y="97692"/>
                  <a:pt x="273539" y="183661"/>
                  <a:pt x="398585" y="187569"/>
                </a:cubicBezTo>
                <a:cubicBezTo>
                  <a:pt x="523631" y="191477"/>
                  <a:pt x="689708" y="66430"/>
                  <a:pt x="750277" y="35169"/>
                </a:cubicBezTo>
                <a:cubicBezTo>
                  <a:pt x="810846" y="3908"/>
                  <a:pt x="786423" y="1954"/>
                  <a:pt x="762000" y="0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90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51648" cy="106754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XCCW Joined 5a" pitchFamily="66" charset="0"/>
              </a:rPr>
              <a:t>Phase 5</a:t>
            </a:r>
            <a:endParaRPr lang="en-GB" dirty="0">
              <a:latin typeface="XCCW Joined 5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052736"/>
            <a:ext cx="8136904" cy="5805264"/>
          </a:xfrm>
        </p:spPr>
        <p:txBody>
          <a:bodyPr>
            <a:normAutofit/>
          </a:bodyPr>
          <a:lstStyle/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In Phase 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5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 children also learn alternative pronunciations:</a:t>
            </a: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e.g. 		s</a:t>
            </a:r>
            <a:r>
              <a:rPr lang="en-GB" sz="2400" u="sng" dirty="0" smtClean="0">
                <a:solidFill>
                  <a:schemeClr val="tx1"/>
                </a:solidFill>
                <a:latin typeface="XCCW Joined 5a" pitchFamily="66" charset="0"/>
              </a:rPr>
              <a:t>ch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ool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			 </a:t>
            </a:r>
            <a:r>
              <a:rPr lang="en-GB" sz="2400" u="sng" dirty="0" smtClean="0">
                <a:solidFill>
                  <a:schemeClr val="tx1"/>
                </a:solidFill>
                <a:latin typeface="XCCW Joined 5a" pitchFamily="66" charset="0"/>
              </a:rPr>
              <a:t>ch</a:t>
            </a:r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ord</a:t>
            </a: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		</a:t>
            </a:r>
            <a:r>
              <a:rPr lang="en-GB" sz="2400" dirty="0">
                <a:solidFill>
                  <a:schemeClr val="tx1"/>
                </a:solidFill>
                <a:latin typeface="XCCW Joined 5a" pitchFamily="66" charset="0"/>
              </a:rPr>
              <a:t>			</a:t>
            </a:r>
            <a:endParaRPr lang="en-GB" sz="2400" dirty="0" smtClean="0">
              <a:solidFill>
                <a:schemeClr val="tx1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solidFill>
                  <a:schemeClr val="tx1"/>
                </a:solidFill>
                <a:latin typeface="XCCW Joined 5a" pitchFamily="66" charset="0"/>
              </a:rPr>
              <a:t>Children will learn that the same grapheme can represent different phonemes:</a:t>
            </a:r>
          </a:p>
          <a:p>
            <a:pPr algn="l"/>
            <a:endParaRPr lang="en-GB" sz="2400" dirty="0" smtClean="0">
              <a:solidFill>
                <a:srgbClr val="FFC000"/>
              </a:solidFill>
              <a:latin typeface="XCCW Joined 5a" pitchFamily="66" charset="0"/>
            </a:endParaRPr>
          </a:p>
          <a:p>
            <a:pPr algn="l"/>
            <a:r>
              <a:rPr lang="en-GB" sz="2400" dirty="0" smtClean="0">
                <a:solidFill>
                  <a:schemeClr val="bg1"/>
                </a:solidFill>
                <a:latin typeface="XCCW Joined 5a" pitchFamily="66" charset="0"/>
              </a:rPr>
              <a:t>		</a:t>
            </a:r>
            <a:r>
              <a:rPr lang="en-GB" sz="3600" dirty="0" smtClean="0">
                <a:solidFill>
                  <a:schemeClr val="tx1"/>
                </a:solidFill>
                <a:latin typeface="XCCW Joined 5a" pitchFamily="66" charset="0"/>
              </a:rPr>
              <a:t>m</a:t>
            </a: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  <a:latin typeface="XCCW Joined 5a" pitchFamily="66" charset="0"/>
              </a:rPr>
              <a:t>ea</a:t>
            </a:r>
            <a:r>
              <a:rPr lang="en-GB" sz="3600" dirty="0" smtClean="0">
                <a:solidFill>
                  <a:schemeClr val="tx1"/>
                </a:solidFill>
                <a:latin typeface="XCCW Joined 5a" pitchFamily="66" charset="0"/>
              </a:rPr>
              <a:t>t			 br</a:t>
            </a: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  <a:latin typeface="XCCW Joined 5a" pitchFamily="66" charset="0"/>
              </a:rPr>
              <a:t>ea</a:t>
            </a:r>
            <a:r>
              <a:rPr lang="en-GB" sz="3600" dirty="0" smtClean="0">
                <a:solidFill>
                  <a:schemeClr val="tx1"/>
                </a:solidFill>
                <a:latin typeface="XCCW Joined 5a" pitchFamily="66" charset="0"/>
              </a:rPr>
              <a:t>d</a:t>
            </a:r>
          </a:p>
          <a:p>
            <a:pPr algn="l"/>
            <a:r>
              <a:rPr lang="en-GB" sz="3600" dirty="0">
                <a:solidFill>
                  <a:schemeClr val="bg1"/>
                </a:solidFill>
                <a:latin typeface="XCCW Joined 5a" pitchFamily="66" charset="0"/>
              </a:rPr>
              <a:t>	</a:t>
            </a:r>
            <a:r>
              <a:rPr lang="en-GB" sz="3600" dirty="0" smtClean="0">
                <a:solidFill>
                  <a:schemeClr val="bg1"/>
                </a:solidFill>
                <a:latin typeface="XCCW Joined 5a" pitchFamily="66" charset="0"/>
              </a:rPr>
              <a:t>	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/>
            <a:endParaRPr lang="en-GB" sz="36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l"/>
            <a:endParaRPr lang="en-GB" sz="24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77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49954" cy="11430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XCCW Joined 5a" pitchFamily="66" charset="0"/>
              </a:rPr>
              <a:t>Year 1 Phonics Screening Test</a:t>
            </a:r>
            <a:r>
              <a:rPr lang="en-GB" sz="3600" dirty="0" smtClean="0"/>
              <a:t>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302" y="1630484"/>
            <a:ext cx="6374937" cy="4822852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XCCW Joined 5a" pitchFamily="66" charset="0"/>
              </a:rPr>
              <a:t>This takes place nationwide during the week commencing </a:t>
            </a:r>
          </a:p>
          <a:p>
            <a:pPr marL="0" indent="0">
              <a:buNone/>
            </a:pPr>
            <a:r>
              <a:rPr lang="en-GB" sz="2800" dirty="0" smtClean="0">
                <a:latin typeface="XCCW Joined 5a" pitchFamily="66" charset="0"/>
              </a:rPr>
              <a:t>Monday 9</a:t>
            </a:r>
            <a:r>
              <a:rPr lang="en-GB" sz="2800" baseline="30000" dirty="0" smtClean="0">
                <a:latin typeface="XCCW Joined 5a" pitchFamily="66" charset="0"/>
              </a:rPr>
              <a:t>th</a:t>
            </a:r>
            <a:r>
              <a:rPr lang="en-GB" sz="2800" dirty="0" smtClean="0">
                <a:latin typeface="XCCW Joined 5a" pitchFamily="66" charset="0"/>
              </a:rPr>
              <a:t> June 2024.</a:t>
            </a:r>
          </a:p>
          <a:p>
            <a:r>
              <a:rPr lang="en-GB" sz="2800" dirty="0" smtClean="0">
                <a:latin typeface="XCCW Joined 5a" pitchFamily="66" charset="0"/>
              </a:rPr>
              <a:t>This test consists of 40 words to read aloud.</a:t>
            </a:r>
          </a:p>
          <a:p>
            <a:r>
              <a:rPr lang="en-GB" sz="2800" dirty="0" smtClean="0">
                <a:latin typeface="XCCW Joined 5a" pitchFamily="66" charset="0"/>
              </a:rPr>
              <a:t>Twenty of these words will be real words that the children may be familiar with.</a:t>
            </a:r>
          </a:p>
          <a:p>
            <a:r>
              <a:rPr lang="en-GB" sz="2800" dirty="0" smtClean="0">
                <a:latin typeface="XCCW Joined 5a" pitchFamily="66" charset="0"/>
              </a:rPr>
              <a:t>Twenty of these words will be pseudo words, containing some of the phonics sounds taught from phase 2 onwards.</a:t>
            </a:r>
            <a:endParaRPr lang="en-GB" sz="2800" dirty="0">
              <a:latin typeface="XCCW Joined 5a" pitchFamily="66" charset="0"/>
            </a:endParaRPr>
          </a:p>
        </p:txBody>
      </p:sp>
      <p:pic>
        <p:nvPicPr>
          <p:cNvPr id="1026" name="Picture 2" descr="Image result for y1 phonics scree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24744"/>
            <a:ext cx="2374914" cy="335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80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7560840" cy="1143000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XCCW Joined 5a" pitchFamily="66" charset="0"/>
              </a:rPr>
              <a:t>     Year </a:t>
            </a:r>
            <a:r>
              <a:rPr lang="en-GB" sz="3600" dirty="0">
                <a:latin typeface="XCCW Joined 5a" pitchFamily="66" charset="0"/>
              </a:rPr>
              <a:t>1 Phonics Screening Test</a:t>
            </a:r>
            <a:r>
              <a:rPr lang="en-GB" sz="40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XCCW Joined 5a" pitchFamily="66" charset="0"/>
              </a:rPr>
              <a:t>Children will not be aware that they are being assessed. Teachers will present the screening as a game. </a:t>
            </a:r>
          </a:p>
          <a:p>
            <a:r>
              <a:rPr lang="en-GB" dirty="0" smtClean="0">
                <a:latin typeface="XCCW Joined 5a" pitchFamily="66" charset="0"/>
              </a:rPr>
              <a:t>Children are encouraged to sound out the word and blend it.</a:t>
            </a:r>
          </a:p>
          <a:p>
            <a:r>
              <a:rPr lang="en-GB" dirty="0" smtClean="0">
                <a:latin typeface="XCCW Joined 5a" pitchFamily="66" charset="0"/>
              </a:rPr>
              <a:t>Children are allowed to annotate the test using sound buttons and dashes. This is a familiar process to children.</a:t>
            </a:r>
          </a:p>
          <a:p>
            <a:r>
              <a:rPr lang="en-GB" dirty="0" smtClean="0">
                <a:latin typeface="XCCW Joined 5a" pitchFamily="66" charset="0"/>
              </a:rPr>
              <a:t>Staff are not allowed to support the children’s reading during the test.</a:t>
            </a:r>
          </a:p>
          <a:p>
            <a:r>
              <a:rPr lang="en-GB" dirty="0" smtClean="0">
                <a:latin typeface="XCCW Joined 5a" pitchFamily="66" charset="0"/>
              </a:rPr>
              <a:t>There is an opportunity for children who do not achieve the required pass mark in Year 1 to retake the test in Year 2.</a:t>
            </a:r>
            <a:endParaRPr lang="en-GB" dirty="0">
              <a:latin typeface="XCCW Joined 5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4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I help my child?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Know which sounds they are learning in school.</a:t>
            </a:r>
          </a:p>
          <a:p>
            <a:r>
              <a:rPr lang="en-GB" dirty="0" smtClean="0"/>
              <a:t>Look for this grapheme written everywhere.</a:t>
            </a:r>
          </a:p>
          <a:p>
            <a:r>
              <a:rPr lang="en-GB" dirty="0" smtClean="0"/>
              <a:t>Practise previously taught graphemes.</a:t>
            </a:r>
          </a:p>
          <a:p>
            <a:r>
              <a:rPr lang="en-GB" dirty="0" smtClean="0"/>
              <a:t>Play games with them </a:t>
            </a:r>
          </a:p>
          <a:p>
            <a:pPr marL="0" indent="0">
              <a:buNone/>
            </a:pPr>
            <a:r>
              <a:rPr lang="en-GB" dirty="0" smtClean="0"/>
              <a:t>(bingo with objects, mix up printed letters to make words, </a:t>
            </a:r>
            <a:r>
              <a:rPr lang="en-GB" dirty="0" err="1" smtClean="0"/>
              <a:t>wordsearch</a:t>
            </a:r>
            <a:r>
              <a:rPr lang="en-GB" dirty="0" smtClean="0"/>
              <a:t>, write graphemes on pieces of paper – jump on them)  </a:t>
            </a:r>
          </a:p>
          <a:p>
            <a:r>
              <a:rPr lang="en-GB" dirty="0" smtClean="0"/>
              <a:t>Use </a:t>
            </a:r>
            <a:r>
              <a:rPr lang="en-GB" dirty="0" err="1" smtClean="0"/>
              <a:t>alphablocks</a:t>
            </a:r>
            <a:r>
              <a:rPr lang="en-GB" dirty="0" smtClean="0"/>
              <a:t>, phonics play, </a:t>
            </a:r>
            <a:r>
              <a:rPr lang="en-GB" dirty="0" err="1" smtClean="0"/>
              <a:t>twinkl</a:t>
            </a:r>
            <a:r>
              <a:rPr lang="en-GB" dirty="0" smtClean="0"/>
              <a:t> phonics </a:t>
            </a:r>
          </a:p>
          <a:p>
            <a:r>
              <a:rPr lang="en-GB" dirty="0" smtClean="0"/>
              <a:t>Make letters out of playdough </a:t>
            </a:r>
          </a:p>
          <a:p>
            <a:r>
              <a:rPr lang="en-GB" dirty="0" smtClean="0"/>
              <a:t>Make sure they can write their names</a:t>
            </a:r>
          </a:p>
          <a:p>
            <a:r>
              <a:rPr lang="en-GB" dirty="0" smtClean="0"/>
              <a:t>Noughts and crosses with graphemes to read before they can add a counter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9069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Books that are sent home will match the phase and week that children are reading at, or will give them practice at previously taught graphemes.  </a:t>
            </a:r>
          </a:p>
          <a:p>
            <a:r>
              <a:rPr lang="en-GB" dirty="0" smtClean="0"/>
              <a:t>Your child will not be sent home with a book which contains sounds that they have not been taught.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69100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731" y="350527"/>
            <a:ext cx="8656538" cy="43059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494116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Alternative  </a:t>
            </a:r>
            <a:r>
              <a:rPr lang="en-GB" dirty="0" err="1" smtClean="0"/>
              <a:t>pronounciation</a:t>
            </a:r>
            <a:r>
              <a:rPr lang="en-GB" dirty="0" smtClean="0"/>
              <a:t> of y</a:t>
            </a:r>
          </a:p>
          <a:p>
            <a:r>
              <a:rPr lang="en-GB" dirty="0" smtClean="0"/>
              <a:t>Comprehension questions:  Why do you think she couldn’t she sleep? Do you remember that time when you </a:t>
            </a:r>
            <a:r>
              <a:rPr lang="en-GB" smtClean="0"/>
              <a:t>couldn’t sleep?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0706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836</TotalTime>
  <Words>1292</Words>
  <Application>Microsoft Office PowerPoint</Application>
  <PresentationFormat>On-screen Show (4:3)</PresentationFormat>
  <Paragraphs>160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Aharoni</vt:lpstr>
      <vt:lpstr>Arial</vt:lpstr>
      <vt:lpstr>Bahnschrift</vt:lpstr>
      <vt:lpstr>Calibri</vt:lpstr>
      <vt:lpstr>Calibri Light</vt:lpstr>
      <vt:lpstr>Comic Sans MS</vt:lpstr>
      <vt:lpstr>NTPreCursivef</vt:lpstr>
      <vt:lpstr>Wingdings 2</vt:lpstr>
      <vt:lpstr>XCCW Joined 5a</vt:lpstr>
      <vt:lpstr>Office Theme</vt:lpstr>
      <vt:lpstr>Phonics</vt:lpstr>
      <vt:lpstr>Why does it matter?</vt:lpstr>
      <vt:lpstr>PowerPoint Presentation</vt:lpstr>
      <vt:lpstr>What is Phonics?</vt:lpstr>
      <vt:lpstr>Phonics at Norton Free</vt:lpstr>
      <vt:lpstr>Twinkl phonics </vt:lpstr>
      <vt:lpstr>Phonic terms </vt:lpstr>
      <vt:lpstr>Pure sounds</vt:lpstr>
      <vt:lpstr>Phonic terms </vt:lpstr>
      <vt:lpstr>Phonic terms </vt:lpstr>
      <vt:lpstr>Phonic terms </vt:lpstr>
      <vt:lpstr>Phonic terms </vt:lpstr>
      <vt:lpstr>Phonics is taught in 6 key phases</vt:lpstr>
      <vt:lpstr>Phase 1</vt:lpstr>
      <vt:lpstr>Phase 1 Activity</vt:lpstr>
      <vt:lpstr>Phase 2</vt:lpstr>
      <vt:lpstr>Reading at home. If your child cannot remember the sound a letter makes, tell them what the sound is. This builds letter-sound recognition.   </vt:lpstr>
      <vt:lpstr>Phase 3</vt:lpstr>
      <vt:lpstr>PowerPoint Presentation</vt:lpstr>
      <vt:lpstr>Phase 4</vt:lpstr>
      <vt:lpstr>PowerPoint Presentation</vt:lpstr>
      <vt:lpstr>Phase 2, 3 &amp; 4 Activity</vt:lpstr>
      <vt:lpstr>During writing lessons, we use phonics sound mats with visual clues to help children sound out words.</vt:lpstr>
      <vt:lpstr>Phase 5</vt:lpstr>
      <vt:lpstr>Phase 5</vt:lpstr>
      <vt:lpstr>Year 1 Phonics Screening Test.</vt:lpstr>
      <vt:lpstr>     Year 1 Phonics Screening Test.</vt:lpstr>
      <vt:lpstr>How can I help my child?</vt:lpstr>
      <vt:lpstr>Books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Presentation for Parents</dc:title>
  <dc:creator>Wynne</dc:creator>
  <cp:lastModifiedBy>Nicola Sewell</cp:lastModifiedBy>
  <cp:revision>75</cp:revision>
  <dcterms:created xsi:type="dcterms:W3CDTF">2017-01-16T17:34:51Z</dcterms:created>
  <dcterms:modified xsi:type="dcterms:W3CDTF">2025-03-03T10:13:03Z</dcterms:modified>
</cp:coreProperties>
</file>