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5143500" cx="9144000"/>
  <p:notesSz cx="6858000" cy="9144000"/>
  <p:embeddedFontLst>
    <p:embeddedFont>
      <p:font typeface="Raleway"/>
      <p:regular r:id="rId46"/>
      <p:bold r:id="rId47"/>
      <p:italic r:id="rId48"/>
      <p:boldItalic r:id="rId49"/>
    </p:embeddedFont>
    <p:embeddedFont>
      <p:font typeface="Lato"/>
      <p:regular r:id="rId50"/>
      <p:bold r:id="rId51"/>
      <p:italic r:id="rId52"/>
      <p:boldItalic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Raleway-regular.fntdata"/><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Raleway-italic.fntdata"/><Relationship Id="rId47" Type="http://schemas.openxmlformats.org/officeDocument/2006/relationships/font" Target="fonts/Raleway-bold.fntdata"/><Relationship Id="rId49" Type="http://schemas.openxmlformats.org/officeDocument/2006/relationships/font" Target="fonts/Raleway-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ato-bold.fntdata"/><Relationship Id="rId50" Type="http://schemas.openxmlformats.org/officeDocument/2006/relationships/font" Target="fonts/Lato-regular.fntdata"/><Relationship Id="rId53" Type="http://schemas.openxmlformats.org/officeDocument/2006/relationships/font" Target="fonts/Lato-boldItalic.fntdata"/><Relationship Id="rId52" Type="http://schemas.openxmlformats.org/officeDocument/2006/relationships/font" Target="fonts/Lato-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topabusetogether.campaign.gov.uk/spot-the-signs/" TargetMode="Externa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12c441094ea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12c441094ea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12c441094ea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12c441094ea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2c441094ea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12c441094ea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12e5062538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12e5062538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12c441094ea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12c441094ea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12c441094ea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12c441094ea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12c441094ea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12c441094ea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12c441094ea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12c441094ea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12c441094ea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12c441094ea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12c441094ea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12c441094ea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12c441094ea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12c441094ea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12ceb2d4e04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12ceb2d4e04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12c441094ea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12c441094ea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The data from this graph is from before lockdown. The numbers are likely to be much higher now.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12c441094ea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12c441094ea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12c441094ea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12c441094ea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This list is only of the most popular apps - whatever your child is on, get to know it and find out about the risks using common sense media (next slide)</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12dbdb443eb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12dbdb443eb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12dbdb443e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12dbdb443e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1) Being careful with location settings is not just about hiding our address from strangers - it’s also prevents our friends from knowing too much information, and gives less power to cyberbullies</a:t>
            </a:r>
            <a:endParaRPr/>
          </a:p>
          <a:p>
            <a:pPr indent="0" lvl="0" marL="0" rtl="0" algn="l">
              <a:spcBef>
                <a:spcPts val="0"/>
              </a:spcBef>
              <a:spcAft>
                <a:spcPts val="0"/>
              </a:spcAft>
              <a:buNone/>
            </a:pPr>
            <a:r>
              <a:rPr lang="en-GB"/>
              <a:t>2) Privacy and security settings apply at multiple levels (network, device and app). Each has a different role in keeping children safe, but no settings guarantee safely. They should always be used in conjunction with good parental supervision and discussion</a:t>
            </a:r>
            <a:endParaRPr/>
          </a:p>
          <a:p>
            <a:pPr indent="0" lvl="0" marL="0" rtl="0" algn="l">
              <a:spcBef>
                <a:spcPts val="0"/>
              </a:spcBef>
              <a:spcAft>
                <a:spcPts val="0"/>
              </a:spcAft>
              <a:buNone/>
            </a:pPr>
            <a:r>
              <a:rPr lang="en-GB"/>
              <a:t>3) Depending on the age and maturity of the child, this may involve looking through their messages, but as the child gets older, this may be considered an </a:t>
            </a:r>
            <a:r>
              <a:rPr lang="en-GB"/>
              <a:t>infringement</a:t>
            </a:r>
            <a:r>
              <a:rPr lang="en-GB"/>
              <a:t> of privacy</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12dbdb443eb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12dbdb443eb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12dbdb443eb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12dbdb443eb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1) Checked by authorised adults on the network</a:t>
            </a:r>
            <a:endParaRPr/>
          </a:p>
          <a:p>
            <a:pPr indent="0" lvl="0" marL="0" rtl="0" algn="l">
              <a:spcBef>
                <a:spcPts val="0"/>
              </a:spcBef>
              <a:spcAft>
                <a:spcPts val="0"/>
              </a:spcAft>
              <a:buNone/>
            </a:pPr>
            <a:r>
              <a:rPr lang="en-GB"/>
              <a:t>2) Calling online </a:t>
            </a:r>
            <a:r>
              <a:rPr lang="en-GB"/>
              <a:t>communication</a:t>
            </a:r>
            <a:r>
              <a:rPr lang="en-GB"/>
              <a:t> ‘real life’ can feel patronising, as - for many </a:t>
            </a:r>
            <a:r>
              <a:rPr lang="en-GB"/>
              <a:t>children</a:t>
            </a:r>
            <a:r>
              <a:rPr lang="en-GB"/>
              <a:t>, the online world is of similar importance to the offline one</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A barrier to using this app is that their other friends would have to use it too - the whole point of social media is to feel connected to other members of the group, so unless there is high uptake, children may be disinterested</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2dbdb443e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2dbdb443e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Parents sign up for account and can closely monitor their child’s activity</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12ceb2d4e04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12ceb2d4e04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12dbdb443eb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12dbdb443eb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Increasingly, people are getting their news from informal social media instead of mainstream news channels - which has both good and bad consequences, but ultimately has led to the rise of conspiracy theories</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12dbdb443eb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12dbdb443eb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Expected response time for replies on social media can be very pressurising for young people</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Social media use has massively increased since lockdown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12ceb2d4e0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12ceb2d4e0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12dc8d9f30e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12dc8d9f30e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12ceb2d4e04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12ceb2d4e0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g12dbdb443eb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12dbdb443eb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12dbdb443eb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8" name="Google Shape;278;g12dbdb443eb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Sadly, the most vulnerable group for </a:t>
            </a:r>
            <a:r>
              <a:rPr lang="en-GB"/>
              <a:t>online</a:t>
            </a:r>
            <a:r>
              <a:rPr lang="en-GB"/>
              <a:t> sexual exploitation is girls at the end of primary school and the start of secondary. </a:t>
            </a:r>
            <a:br>
              <a:rPr lang="en-GB"/>
            </a:br>
            <a:r>
              <a:rPr lang="en-GB"/>
              <a:t>The vast majority of cases </a:t>
            </a:r>
            <a:r>
              <a:rPr lang="en-GB"/>
              <a:t>happen with children in their own houses, with parents or carers in the house (unaware of the exploitation occurring via the child’s device. There is no strong correlation of abuse with regards to social demographic. I.e. all children are potential victims. Children with special needs and disabilities are at higher risk.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12dbdb443eb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12dbdb443eb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t>1) Be observant</a:t>
            </a:r>
            <a:endParaRPr/>
          </a:p>
          <a:p>
            <a:pPr indent="0" lvl="0" marL="0" rtl="0" algn="l">
              <a:spcBef>
                <a:spcPts val="0"/>
              </a:spcBef>
              <a:spcAft>
                <a:spcPts val="0"/>
              </a:spcAft>
              <a:buClr>
                <a:schemeClr val="dk1"/>
              </a:buClr>
              <a:buSzPts val="1100"/>
              <a:buFont typeface="Arial"/>
              <a:buNone/>
            </a:pPr>
            <a:r>
              <a:rPr lang="en-GB"/>
              <a:t>2) Build good relationships</a:t>
            </a:r>
            <a:endParaRPr/>
          </a:p>
          <a:p>
            <a:pPr indent="0" lvl="0" marL="0" rtl="0" algn="l">
              <a:spcBef>
                <a:spcPts val="0"/>
              </a:spcBef>
              <a:spcAft>
                <a:spcPts val="0"/>
              </a:spcAft>
              <a:buClr>
                <a:schemeClr val="dk1"/>
              </a:buClr>
              <a:buSzPts val="1100"/>
              <a:buFont typeface="Arial"/>
              <a:buNone/>
            </a:pPr>
            <a:r>
              <a:rPr lang="en-GB"/>
              <a:t>3) Use technology to support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12dbdb443eb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12dbdb443eb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t>1) Mood - Depression, anxiety, reverting to younger patterns of emotion, excessive worry about contact with online ‘friends’</a:t>
            </a:r>
            <a:endParaRPr/>
          </a:p>
          <a:p>
            <a:pPr indent="0" lvl="0" marL="0" rtl="0" algn="l">
              <a:spcBef>
                <a:spcPts val="0"/>
              </a:spcBef>
              <a:spcAft>
                <a:spcPts val="0"/>
              </a:spcAft>
              <a:buClr>
                <a:schemeClr val="dk1"/>
              </a:buClr>
              <a:buSzPts val="1100"/>
              <a:buFont typeface="Arial"/>
              <a:buNone/>
            </a:pPr>
            <a:r>
              <a:rPr lang="en-GB"/>
              <a:t>2) Behaviour - bedwetting, discomfort around genitals, sexual languag, secrets, eating habits and self harm</a:t>
            </a:r>
            <a:endParaRPr/>
          </a:p>
          <a:p>
            <a:pPr indent="0" lvl="0" marL="0" rtl="0" algn="l">
              <a:spcBef>
                <a:spcPts val="0"/>
              </a:spcBef>
              <a:spcAft>
                <a:spcPts val="0"/>
              </a:spcAft>
              <a:buClr>
                <a:schemeClr val="dk1"/>
              </a:buClr>
              <a:buSzPts val="1100"/>
              <a:buFont typeface="Arial"/>
              <a:buNone/>
            </a:pPr>
            <a:r>
              <a:rPr lang="en-GB"/>
              <a:t>3)Friends (particularly online ones) - are they known in person? Are they older? Are they kind in their language, do they demand secrecy from the child? Is the child </a:t>
            </a:r>
            <a:r>
              <a:rPr lang="en-GB"/>
              <a:t>receiving</a:t>
            </a:r>
            <a:r>
              <a:rPr lang="en-GB"/>
              <a:t> gifts?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rPr lang="en-GB" u="sng">
                <a:solidFill>
                  <a:schemeClr val="hlink"/>
                </a:solidFill>
                <a:hlinkClick r:id="rId2"/>
              </a:rPr>
              <a:t>https://stopabusetogether.campaign.gov.uk/spot-the-signs/</a:t>
            </a:r>
            <a:r>
              <a:rPr lang="en-GB"/>
              <a:t>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12dc8d9f30e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12dc8d9f30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12ceb2d4e04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12ceb2d4e04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If a child is being sexually exploited or is in danger, contact the police immediately</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12ceb2d4e04_0_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12ceb2d4e04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g12ceb2d4e04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 name="Google Shape;319;g12ceb2d4e04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12ceb2d4e04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5" name="Google Shape;325;g12ceb2d4e04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12dbdb443eb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2" name="Google Shape;332;g12dbdb443eb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12dbdb443eb_0_1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12dbdb443eb_0_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12dc8d9f30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12dc8d9f30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12dbdb443eb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12dbdb443eb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cxnSp>
        <p:nvCxnSpPr>
          <p:cNvPr id="10" name="Google Shape;10;p2"/>
          <p:cNvCxnSpPr/>
          <p:nvPr/>
        </p:nvCxnSpPr>
        <p:spPr>
          <a:xfrm>
            <a:off x="2477724" y="415650"/>
            <a:ext cx="6244200" cy="0"/>
          </a:xfrm>
          <a:prstGeom prst="straightConnector1">
            <a:avLst/>
          </a:prstGeom>
          <a:noFill/>
          <a:ln cap="flat" cmpd="sng" w="38100">
            <a:solidFill>
              <a:schemeClr val="lt1"/>
            </a:solidFill>
            <a:prstDash val="solid"/>
            <a:round/>
            <a:headEnd len="sm" w="sm" type="none"/>
            <a:tailEnd len="sm" w="sm" type="none"/>
          </a:ln>
        </p:spPr>
      </p:cxnSp>
      <p:cxnSp>
        <p:nvCxnSpPr>
          <p:cNvPr id="11" name="Google Shape;11;p2"/>
          <p:cNvCxnSpPr/>
          <p:nvPr/>
        </p:nvCxnSpPr>
        <p:spPr>
          <a:xfrm>
            <a:off x="2477724" y="4740000"/>
            <a:ext cx="6244200" cy="0"/>
          </a:xfrm>
          <a:prstGeom prst="straightConnector1">
            <a:avLst/>
          </a:prstGeom>
          <a:noFill/>
          <a:ln cap="flat" cmpd="sng" w="19050">
            <a:solidFill>
              <a:schemeClr val="lt1"/>
            </a:solidFill>
            <a:prstDash val="solid"/>
            <a:round/>
            <a:headEnd len="sm" w="sm" type="none"/>
            <a:tailEnd len="sm" w="sm" type="none"/>
          </a:ln>
        </p:spPr>
      </p:cxnSp>
      <p:sp>
        <p:nvSpPr>
          <p:cNvPr id="12" name="Google Shape;12;p2"/>
          <p:cNvSpPr txBox="1"/>
          <p:nvPr>
            <p:ph type="ctrTitle"/>
          </p:nvPr>
        </p:nvSpPr>
        <p:spPr>
          <a:xfrm>
            <a:off x="2371725" y="630225"/>
            <a:ext cx="6331500" cy="15420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13" name="Google Shape;13;p2"/>
          <p:cNvSpPr txBox="1"/>
          <p:nvPr>
            <p:ph idx="1" type="subTitle"/>
          </p:nvPr>
        </p:nvSpPr>
        <p:spPr>
          <a:xfrm>
            <a:off x="2390267" y="3238450"/>
            <a:ext cx="6331500" cy="1241700"/>
          </a:xfrm>
          <a:prstGeom prst="rect">
            <a:avLst/>
          </a:prstGeom>
        </p:spPr>
        <p:txBody>
          <a:bodyPr anchorCtr="0" anchor="b" bIns="91425" lIns="91425" spcFirstLastPara="1" rIns="91425" wrap="square" tIns="91425">
            <a:norm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5" name="Shape 15"/>
        <p:cNvGrpSpPr/>
        <p:nvPr/>
      </p:nvGrpSpPr>
      <p:grpSpPr>
        <a:xfrm>
          <a:off x="0" y="0"/>
          <a:ext cx="0" cy="0"/>
          <a:chOff x="0" y="0"/>
          <a:chExt cx="0" cy="0"/>
        </a:xfrm>
      </p:grpSpPr>
      <p:cxnSp>
        <p:nvCxnSpPr>
          <p:cNvPr id="16" name="Google Shape;16;p3"/>
          <p:cNvCxnSpPr/>
          <p:nvPr/>
        </p:nvCxnSpPr>
        <p:spPr>
          <a:xfrm>
            <a:off x="425200" y="415650"/>
            <a:ext cx="8296800" cy="0"/>
          </a:xfrm>
          <a:prstGeom prst="straightConnector1">
            <a:avLst/>
          </a:prstGeom>
          <a:noFill/>
          <a:ln cap="flat" cmpd="sng" w="38100">
            <a:solidFill>
              <a:schemeClr val="lt1"/>
            </a:solidFill>
            <a:prstDash val="solid"/>
            <a:round/>
            <a:headEnd len="sm" w="sm" type="none"/>
            <a:tailEnd len="sm" w="sm" type="none"/>
          </a:ln>
        </p:spPr>
      </p:cxnSp>
      <p:cxnSp>
        <p:nvCxnSpPr>
          <p:cNvPr id="17" name="Google Shape;17;p3"/>
          <p:cNvCxnSpPr/>
          <p:nvPr/>
        </p:nvCxnSpPr>
        <p:spPr>
          <a:xfrm>
            <a:off x="425200" y="4740000"/>
            <a:ext cx="8296800" cy="0"/>
          </a:xfrm>
          <a:prstGeom prst="straightConnector1">
            <a:avLst/>
          </a:prstGeom>
          <a:noFill/>
          <a:ln cap="flat" cmpd="sng" w="19050">
            <a:solidFill>
              <a:schemeClr val="lt1"/>
            </a:solidFill>
            <a:prstDash val="solid"/>
            <a:round/>
            <a:headEnd len="sm" w="sm" type="none"/>
            <a:tailEnd len="sm" w="sm" type="none"/>
          </a:ln>
        </p:spPr>
      </p:cxnSp>
      <p:sp>
        <p:nvSpPr>
          <p:cNvPr id="18" name="Google Shape;18;p3"/>
          <p:cNvSpPr txBox="1"/>
          <p:nvPr>
            <p:ph type="title"/>
          </p:nvPr>
        </p:nvSpPr>
        <p:spPr>
          <a:xfrm>
            <a:off x="406425" y="1806825"/>
            <a:ext cx="8296800" cy="15420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p:txBody>
      </p:sp>
      <p:sp>
        <p:nvSpPr>
          <p:cNvPr id="19" name="Google Shape;19;p3"/>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cxnSp>
        <p:nvCxnSpPr>
          <p:cNvPr id="21" name="Google Shape;21;p4"/>
          <p:cNvCxnSpPr/>
          <p:nvPr/>
        </p:nvCxnSpPr>
        <p:spPr>
          <a:xfrm>
            <a:off x="2477724" y="415650"/>
            <a:ext cx="6244200" cy="0"/>
          </a:xfrm>
          <a:prstGeom prst="straightConnector1">
            <a:avLst/>
          </a:prstGeom>
          <a:noFill/>
          <a:ln cap="flat" cmpd="sng" w="38100">
            <a:solidFill>
              <a:schemeClr val="dk2"/>
            </a:solidFill>
            <a:prstDash val="solid"/>
            <a:round/>
            <a:headEnd len="sm" w="sm" type="none"/>
            <a:tailEnd len="sm" w="sm" type="none"/>
          </a:ln>
        </p:spPr>
      </p:cxnSp>
      <p:cxnSp>
        <p:nvCxnSpPr>
          <p:cNvPr id="22" name="Google Shape;22;p4"/>
          <p:cNvCxnSpPr/>
          <p:nvPr/>
        </p:nvCxnSpPr>
        <p:spPr>
          <a:xfrm>
            <a:off x="2477724" y="4740000"/>
            <a:ext cx="6244200" cy="0"/>
          </a:xfrm>
          <a:prstGeom prst="straightConnector1">
            <a:avLst/>
          </a:prstGeom>
          <a:noFill/>
          <a:ln cap="flat" cmpd="sng" w="19050">
            <a:solidFill>
              <a:schemeClr val="dk2"/>
            </a:solidFill>
            <a:prstDash val="solid"/>
            <a:round/>
            <a:headEnd len="sm" w="sm" type="none"/>
            <a:tailEnd len="sm" w="sm" type="none"/>
          </a:ln>
        </p:spPr>
      </p:cxnSp>
      <p:cxnSp>
        <p:nvCxnSpPr>
          <p:cNvPr id="23" name="Google Shape;23;p4"/>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24" name="Google Shape;24;p4"/>
          <p:cNvSpPr txBox="1"/>
          <p:nvPr>
            <p:ph type="title"/>
          </p:nvPr>
        </p:nvSpPr>
        <p:spPr>
          <a:xfrm>
            <a:off x="2400250" y="575950"/>
            <a:ext cx="6321600" cy="6354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5" name="Google Shape;25;p4"/>
          <p:cNvSpPr txBox="1"/>
          <p:nvPr>
            <p:ph idx="1" type="body"/>
          </p:nvPr>
        </p:nvSpPr>
        <p:spPr>
          <a:xfrm>
            <a:off x="2410112" y="1595776"/>
            <a:ext cx="6321600" cy="3002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6" name="Google Shape;26;p4"/>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7" name="Shape 27"/>
        <p:cNvGrpSpPr/>
        <p:nvPr/>
      </p:nvGrpSpPr>
      <p:grpSpPr>
        <a:xfrm>
          <a:off x="0" y="0"/>
          <a:ext cx="0" cy="0"/>
          <a:chOff x="0" y="0"/>
          <a:chExt cx="0" cy="0"/>
        </a:xfrm>
      </p:grpSpPr>
      <p:cxnSp>
        <p:nvCxnSpPr>
          <p:cNvPr id="28" name="Google Shape;28;p5"/>
          <p:cNvCxnSpPr/>
          <p:nvPr/>
        </p:nvCxnSpPr>
        <p:spPr>
          <a:xfrm>
            <a:off x="2477724" y="415650"/>
            <a:ext cx="6244200" cy="0"/>
          </a:xfrm>
          <a:prstGeom prst="straightConnector1">
            <a:avLst/>
          </a:prstGeom>
          <a:noFill/>
          <a:ln cap="flat" cmpd="sng" w="38100">
            <a:solidFill>
              <a:schemeClr val="dk2"/>
            </a:solidFill>
            <a:prstDash val="solid"/>
            <a:round/>
            <a:headEnd len="sm" w="sm" type="none"/>
            <a:tailEnd len="sm" w="sm" type="none"/>
          </a:ln>
        </p:spPr>
      </p:cxnSp>
      <p:cxnSp>
        <p:nvCxnSpPr>
          <p:cNvPr id="29" name="Google Shape;29;p5"/>
          <p:cNvCxnSpPr/>
          <p:nvPr/>
        </p:nvCxnSpPr>
        <p:spPr>
          <a:xfrm>
            <a:off x="2477724" y="4740000"/>
            <a:ext cx="6244200" cy="0"/>
          </a:xfrm>
          <a:prstGeom prst="straightConnector1">
            <a:avLst/>
          </a:prstGeom>
          <a:noFill/>
          <a:ln cap="flat" cmpd="sng" w="19050">
            <a:solidFill>
              <a:schemeClr val="dk2"/>
            </a:solidFill>
            <a:prstDash val="solid"/>
            <a:round/>
            <a:headEnd len="sm" w="sm" type="none"/>
            <a:tailEnd len="sm" w="sm" type="none"/>
          </a:ln>
        </p:spPr>
      </p:cxnSp>
      <p:cxnSp>
        <p:nvCxnSpPr>
          <p:cNvPr id="30" name="Google Shape;30;p5"/>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31" name="Google Shape;31;p5"/>
          <p:cNvSpPr txBox="1"/>
          <p:nvPr>
            <p:ph type="title"/>
          </p:nvPr>
        </p:nvSpPr>
        <p:spPr>
          <a:xfrm>
            <a:off x="2400250" y="575950"/>
            <a:ext cx="6321600" cy="6354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2" name="Google Shape;32;p5"/>
          <p:cNvSpPr txBox="1"/>
          <p:nvPr>
            <p:ph idx="1" type="body"/>
          </p:nvPr>
        </p:nvSpPr>
        <p:spPr>
          <a:xfrm>
            <a:off x="2400303" y="1602675"/>
            <a:ext cx="3071400" cy="3002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3" name="Google Shape;33;p5"/>
          <p:cNvSpPr txBox="1"/>
          <p:nvPr>
            <p:ph idx="2" type="body"/>
          </p:nvPr>
        </p:nvSpPr>
        <p:spPr>
          <a:xfrm>
            <a:off x="5650572" y="1602675"/>
            <a:ext cx="3071400" cy="3002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5"/>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5" name="Shape 35"/>
        <p:cNvGrpSpPr/>
        <p:nvPr/>
      </p:nvGrpSpPr>
      <p:grpSpPr>
        <a:xfrm>
          <a:off x="0" y="0"/>
          <a:ext cx="0" cy="0"/>
          <a:chOff x="0" y="0"/>
          <a:chExt cx="0" cy="0"/>
        </a:xfrm>
      </p:grpSpPr>
      <p:sp>
        <p:nvSpPr>
          <p:cNvPr id="36" name="Google Shape;36;p6"/>
          <p:cNvSpPr txBox="1"/>
          <p:nvPr>
            <p:ph type="title"/>
          </p:nvPr>
        </p:nvSpPr>
        <p:spPr>
          <a:xfrm>
            <a:off x="303300" y="411575"/>
            <a:ext cx="8520600" cy="639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7" name="Google Shape;37;p6"/>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8" name="Shape 38"/>
        <p:cNvGrpSpPr/>
        <p:nvPr/>
      </p:nvGrpSpPr>
      <p:grpSpPr>
        <a:xfrm>
          <a:off x="0" y="0"/>
          <a:ext cx="0" cy="0"/>
          <a:chOff x="0" y="0"/>
          <a:chExt cx="0" cy="0"/>
        </a:xfrm>
      </p:grpSpPr>
      <p:cxnSp>
        <p:nvCxnSpPr>
          <p:cNvPr id="39" name="Google Shape;39;p7"/>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40" name="Google Shape;40;p7"/>
          <p:cNvSpPr txBox="1"/>
          <p:nvPr>
            <p:ph type="title"/>
          </p:nvPr>
        </p:nvSpPr>
        <p:spPr>
          <a:xfrm>
            <a:off x="319500" y="936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1" name="Google Shape;41;p7"/>
          <p:cNvSpPr txBox="1"/>
          <p:nvPr>
            <p:ph idx="1" type="body"/>
          </p:nvPr>
        </p:nvSpPr>
        <p:spPr>
          <a:xfrm>
            <a:off x="319500" y="1846804"/>
            <a:ext cx="2808000" cy="28062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2" name="Google Shape;42;p7"/>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43" name="Shape 43"/>
        <p:cNvGrpSpPr/>
        <p:nvPr/>
      </p:nvGrpSpPr>
      <p:grpSpPr>
        <a:xfrm>
          <a:off x="0" y="0"/>
          <a:ext cx="0" cy="0"/>
          <a:chOff x="0" y="0"/>
          <a:chExt cx="0" cy="0"/>
        </a:xfrm>
      </p:grpSpPr>
      <p:cxnSp>
        <p:nvCxnSpPr>
          <p:cNvPr id="44" name="Google Shape;44;p8"/>
          <p:cNvCxnSpPr/>
          <p:nvPr/>
        </p:nvCxnSpPr>
        <p:spPr>
          <a:xfrm>
            <a:off x="425198" y="415650"/>
            <a:ext cx="183300" cy="0"/>
          </a:xfrm>
          <a:prstGeom prst="straightConnector1">
            <a:avLst/>
          </a:prstGeom>
          <a:noFill/>
          <a:ln cap="flat" cmpd="sng" w="19050">
            <a:solidFill>
              <a:schemeClr val="lt1"/>
            </a:solidFill>
            <a:prstDash val="solid"/>
            <a:round/>
            <a:headEnd len="sm" w="sm" type="none"/>
            <a:tailEnd len="sm" w="sm" type="none"/>
          </a:ln>
        </p:spPr>
      </p:cxnSp>
      <p:sp>
        <p:nvSpPr>
          <p:cNvPr id="45" name="Google Shape;45;p8"/>
          <p:cNvSpPr txBox="1"/>
          <p:nvPr>
            <p:ph type="title"/>
          </p:nvPr>
        </p:nvSpPr>
        <p:spPr>
          <a:xfrm>
            <a:off x="283103" y="712141"/>
            <a:ext cx="6244200" cy="38355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46" name="Google Shape;46;p8"/>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7" name="Shape 47"/>
        <p:cNvGrpSpPr/>
        <p:nvPr/>
      </p:nvGrpSpPr>
      <p:grpSpPr>
        <a:xfrm>
          <a:off x="0" y="0"/>
          <a:ext cx="0" cy="0"/>
          <a:chOff x="0" y="0"/>
          <a:chExt cx="0" cy="0"/>
        </a:xfrm>
      </p:grpSpPr>
      <p:sp>
        <p:nvSpPr>
          <p:cNvPr id="48" name="Google Shape;48;p9"/>
          <p:cNvSpPr/>
          <p:nvPr/>
        </p:nvSpPr>
        <p:spPr>
          <a:xfrm>
            <a:off x="4572000" y="1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9" name="Google Shape;49;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50" name="Google Shape;50;p9"/>
          <p:cNvSpPr txBox="1"/>
          <p:nvPr>
            <p:ph type="title"/>
          </p:nvPr>
        </p:nvSpPr>
        <p:spPr>
          <a:xfrm>
            <a:off x="265500" y="1397350"/>
            <a:ext cx="4045200" cy="13182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dk1"/>
              </a:buClr>
              <a:buSzPts val="3600"/>
              <a:buNone/>
              <a:defRPr sz="3600">
                <a:solidFill>
                  <a:schemeClr val="dk1"/>
                </a:solidFill>
              </a:defRPr>
            </a:lvl1pPr>
            <a:lvl2pPr lvl="1" algn="ctr">
              <a:spcBef>
                <a:spcPts val="0"/>
              </a:spcBef>
              <a:spcAft>
                <a:spcPts val="0"/>
              </a:spcAft>
              <a:buClr>
                <a:schemeClr val="dk1"/>
              </a:buClr>
              <a:buSzPts val="3600"/>
              <a:buNone/>
              <a:defRPr sz="3600">
                <a:solidFill>
                  <a:schemeClr val="dk1"/>
                </a:solidFill>
              </a:defRPr>
            </a:lvl2pPr>
            <a:lvl3pPr lvl="2" algn="ctr">
              <a:spcBef>
                <a:spcPts val="0"/>
              </a:spcBef>
              <a:spcAft>
                <a:spcPts val="0"/>
              </a:spcAft>
              <a:buClr>
                <a:schemeClr val="dk1"/>
              </a:buClr>
              <a:buSzPts val="3600"/>
              <a:buNone/>
              <a:defRPr sz="3600">
                <a:solidFill>
                  <a:schemeClr val="dk1"/>
                </a:solidFill>
              </a:defRPr>
            </a:lvl3pPr>
            <a:lvl4pPr lvl="3" algn="ctr">
              <a:spcBef>
                <a:spcPts val="0"/>
              </a:spcBef>
              <a:spcAft>
                <a:spcPts val="0"/>
              </a:spcAft>
              <a:buClr>
                <a:schemeClr val="dk1"/>
              </a:buClr>
              <a:buSzPts val="3600"/>
              <a:buNone/>
              <a:defRPr sz="3600">
                <a:solidFill>
                  <a:schemeClr val="dk1"/>
                </a:solidFill>
              </a:defRPr>
            </a:lvl4pPr>
            <a:lvl5pPr lvl="4" algn="ctr">
              <a:spcBef>
                <a:spcPts val="0"/>
              </a:spcBef>
              <a:spcAft>
                <a:spcPts val="0"/>
              </a:spcAft>
              <a:buClr>
                <a:schemeClr val="dk1"/>
              </a:buClr>
              <a:buSzPts val="3600"/>
              <a:buNone/>
              <a:defRPr sz="3600">
                <a:solidFill>
                  <a:schemeClr val="dk1"/>
                </a:solidFill>
              </a:defRPr>
            </a:lvl5pPr>
            <a:lvl6pPr lvl="5" algn="ctr">
              <a:spcBef>
                <a:spcPts val="0"/>
              </a:spcBef>
              <a:spcAft>
                <a:spcPts val="0"/>
              </a:spcAft>
              <a:buClr>
                <a:schemeClr val="dk1"/>
              </a:buClr>
              <a:buSzPts val="3600"/>
              <a:buNone/>
              <a:defRPr sz="3600">
                <a:solidFill>
                  <a:schemeClr val="dk1"/>
                </a:solidFill>
              </a:defRPr>
            </a:lvl6pPr>
            <a:lvl7pPr lvl="6" algn="ctr">
              <a:spcBef>
                <a:spcPts val="0"/>
              </a:spcBef>
              <a:spcAft>
                <a:spcPts val="0"/>
              </a:spcAft>
              <a:buClr>
                <a:schemeClr val="dk1"/>
              </a:buClr>
              <a:buSzPts val="3600"/>
              <a:buNone/>
              <a:defRPr sz="3600">
                <a:solidFill>
                  <a:schemeClr val="dk1"/>
                </a:solidFill>
              </a:defRPr>
            </a:lvl7pPr>
            <a:lvl8pPr lvl="7" algn="ctr">
              <a:spcBef>
                <a:spcPts val="0"/>
              </a:spcBef>
              <a:spcAft>
                <a:spcPts val="0"/>
              </a:spcAft>
              <a:buClr>
                <a:schemeClr val="dk1"/>
              </a:buClr>
              <a:buSzPts val="3600"/>
              <a:buNone/>
              <a:defRPr sz="3600">
                <a:solidFill>
                  <a:schemeClr val="dk1"/>
                </a:solidFill>
              </a:defRPr>
            </a:lvl8pPr>
            <a:lvl9pPr lvl="8" algn="ctr">
              <a:spcBef>
                <a:spcPts val="0"/>
              </a:spcBef>
              <a:spcAft>
                <a:spcPts val="0"/>
              </a:spcAft>
              <a:buClr>
                <a:schemeClr val="dk1"/>
              </a:buClr>
              <a:buSzPts val="3600"/>
              <a:buNone/>
              <a:defRPr sz="3600">
                <a:solidFill>
                  <a:schemeClr val="dk1"/>
                </a:solidFill>
              </a:defRPr>
            </a:lvl9pPr>
          </a:lstStyle>
          <a:p/>
        </p:txBody>
      </p:sp>
      <p:sp>
        <p:nvSpPr>
          <p:cNvPr id="51" name="Google Shape;51;p9"/>
          <p:cNvSpPr txBox="1"/>
          <p:nvPr>
            <p:ph idx="1" type="subTitle"/>
          </p:nvPr>
        </p:nvSpPr>
        <p:spPr>
          <a:xfrm>
            <a:off x="265500" y="273537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2" name="Google Shape;52;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53" name="Google Shape;53;p9"/>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4" name="Shape 54"/>
        <p:cNvGrpSpPr/>
        <p:nvPr/>
      </p:nvGrpSpPr>
      <p:grpSpPr>
        <a:xfrm>
          <a:off x="0" y="0"/>
          <a:ext cx="0" cy="0"/>
          <a:chOff x="0" y="0"/>
          <a:chExt cx="0" cy="0"/>
        </a:xfrm>
      </p:grpSpPr>
      <p:cxnSp>
        <p:nvCxnSpPr>
          <p:cNvPr id="55" name="Google Shape;55;p10"/>
          <p:cNvCxnSpPr/>
          <p:nvPr/>
        </p:nvCxnSpPr>
        <p:spPr>
          <a:xfrm>
            <a:off x="425200" y="4740000"/>
            <a:ext cx="8296800" cy="0"/>
          </a:xfrm>
          <a:prstGeom prst="straightConnector1">
            <a:avLst/>
          </a:prstGeom>
          <a:noFill/>
          <a:ln cap="flat" cmpd="sng" w="19050">
            <a:solidFill>
              <a:schemeClr val="dk2"/>
            </a:solidFill>
            <a:prstDash val="solid"/>
            <a:round/>
            <a:headEnd len="sm" w="sm" type="none"/>
            <a:tailEnd len="sm" w="sm" type="none"/>
          </a:ln>
        </p:spPr>
      </p:cxnSp>
      <p:cxnSp>
        <p:nvCxnSpPr>
          <p:cNvPr id="56" name="Google Shape;56;p10"/>
          <p:cNvCxnSpPr/>
          <p:nvPr/>
        </p:nvCxnSpPr>
        <p:spPr>
          <a:xfrm>
            <a:off x="425198" y="415650"/>
            <a:ext cx="183300" cy="0"/>
          </a:xfrm>
          <a:prstGeom prst="straightConnector1">
            <a:avLst/>
          </a:prstGeom>
          <a:noFill/>
          <a:ln cap="flat" cmpd="sng" w="19050">
            <a:solidFill>
              <a:schemeClr val="dk2"/>
            </a:solidFill>
            <a:prstDash val="solid"/>
            <a:round/>
            <a:headEnd len="sm" w="sm" type="none"/>
            <a:tailEnd len="sm" w="sm" type="none"/>
          </a:ln>
        </p:spPr>
      </p:cxnSp>
      <p:sp>
        <p:nvSpPr>
          <p:cNvPr id="57" name="Google Shape;57;p10"/>
          <p:cNvSpPr txBox="1"/>
          <p:nvPr>
            <p:ph idx="1" type="body"/>
          </p:nvPr>
        </p:nvSpPr>
        <p:spPr>
          <a:xfrm>
            <a:off x="328017" y="4226025"/>
            <a:ext cx="8388600" cy="3936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58" name="Google Shape;58;p10"/>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9" name="Shape 59"/>
        <p:cNvGrpSpPr/>
        <p:nvPr/>
      </p:nvGrpSpPr>
      <p:grpSpPr>
        <a:xfrm>
          <a:off x="0" y="0"/>
          <a:ext cx="0" cy="0"/>
          <a:chOff x="0" y="0"/>
          <a:chExt cx="0" cy="0"/>
        </a:xfrm>
      </p:grpSpPr>
      <p:cxnSp>
        <p:nvCxnSpPr>
          <p:cNvPr id="60" name="Google Shape;60;p11"/>
          <p:cNvCxnSpPr/>
          <p:nvPr/>
        </p:nvCxnSpPr>
        <p:spPr>
          <a:xfrm>
            <a:off x="425200" y="4740000"/>
            <a:ext cx="8296800" cy="0"/>
          </a:xfrm>
          <a:prstGeom prst="straightConnector1">
            <a:avLst/>
          </a:prstGeom>
          <a:noFill/>
          <a:ln cap="flat" cmpd="sng" w="19050">
            <a:solidFill>
              <a:schemeClr val="dk2"/>
            </a:solidFill>
            <a:prstDash val="solid"/>
            <a:round/>
            <a:headEnd len="sm" w="sm" type="none"/>
            <a:tailEnd len="sm" w="sm" type="none"/>
          </a:ln>
        </p:spPr>
      </p:cxnSp>
      <p:cxnSp>
        <p:nvCxnSpPr>
          <p:cNvPr id="61" name="Google Shape;61;p11"/>
          <p:cNvCxnSpPr/>
          <p:nvPr/>
        </p:nvCxnSpPr>
        <p:spPr>
          <a:xfrm>
            <a:off x="425200" y="415650"/>
            <a:ext cx="8296800" cy="0"/>
          </a:xfrm>
          <a:prstGeom prst="straightConnector1">
            <a:avLst/>
          </a:prstGeom>
          <a:noFill/>
          <a:ln cap="flat" cmpd="sng" w="38100">
            <a:solidFill>
              <a:schemeClr val="dk2"/>
            </a:solidFill>
            <a:prstDash val="solid"/>
            <a:round/>
            <a:headEnd len="sm" w="sm" type="none"/>
            <a:tailEnd len="sm" w="sm" type="none"/>
          </a:ln>
        </p:spPr>
      </p:cxnSp>
      <p:sp>
        <p:nvSpPr>
          <p:cNvPr id="62" name="Google Shape;62;p11"/>
          <p:cNvSpPr txBox="1"/>
          <p:nvPr>
            <p:ph hasCustomPrompt="1" type="title"/>
          </p:nvPr>
        </p:nvSpPr>
        <p:spPr>
          <a:xfrm>
            <a:off x="853950" y="1304850"/>
            <a:ext cx="7436100" cy="15384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1pPr>
            <a:lvl2pPr lvl="1"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2pPr>
            <a:lvl3pPr lvl="2"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3pPr>
            <a:lvl4pPr lvl="3"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4pPr>
            <a:lvl5pPr lvl="4"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5pPr>
            <a:lvl6pPr lvl="5"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6pPr>
            <a:lvl7pPr lvl="6"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7pPr>
            <a:lvl8pPr lvl="7"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8pPr>
            <a:lvl9pPr lvl="8" algn="ctr">
              <a:spcBef>
                <a:spcPts val="0"/>
              </a:spcBef>
              <a:spcAft>
                <a:spcPts val="0"/>
              </a:spcAft>
              <a:buClr>
                <a:schemeClr val="dk1"/>
              </a:buClr>
              <a:buSzPts val="9600"/>
              <a:buFont typeface="Lato"/>
              <a:buNone/>
              <a:defRPr sz="9600">
                <a:solidFill>
                  <a:schemeClr val="dk1"/>
                </a:solidFill>
                <a:latin typeface="Lato"/>
                <a:ea typeface="Lato"/>
                <a:cs typeface="Lato"/>
                <a:sym typeface="Lato"/>
              </a:defRPr>
            </a:lvl9pPr>
          </a:lstStyle>
          <a:p>
            <a:r>
              <a:t>xx%</a:t>
            </a:r>
          </a:p>
        </p:txBody>
      </p:sp>
      <p:sp>
        <p:nvSpPr>
          <p:cNvPr id="63" name="Google Shape;63;p11"/>
          <p:cNvSpPr txBox="1"/>
          <p:nvPr>
            <p:ph idx="1" type="body"/>
          </p:nvPr>
        </p:nvSpPr>
        <p:spPr>
          <a:xfrm>
            <a:off x="853950" y="2919450"/>
            <a:ext cx="74361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64" name="Google Shape;64;p11"/>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5" name="Shape 65"/>
        <p:cNvGrpSpPr/>
        <p:nvPr/>
      </p:nvGrpSpPr>
      <p:grpSpPr>
        <a:xfrm>
          <a:off x="0" y="0"/>
          <a:ext cx="0" cy="0"/>
          <a:chOff x="0" y="0"/>
          <a:chExt cx="0" cy="0"/>
        </a:xfrm>
      </p:grpSpPr>
      <p:sp>
        <p:nvSpPr>
          <p:cNvPr id="66" name="Google Shape;66;p12"/>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wiss-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400250" y="575950"/>
            <a:ext cx="6321600" cy="6354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1pPr>
            <a:lvl2pPr lvl="1">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2pPr>
            <a:lvl3pPr lvl="2">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3pPr>
            <a:lvl4pPr lvl="3">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4pPr>
            <a:lvl5pPr lvl="4">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5pPr>
            <a:lvl6pPr lvl="5">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6pPr>
            <a:lvl7pPr lvl="6">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7pPr>
            <a:lvl8pPr lvl="7">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8pPr>
            <a:lvl9pPr lvl="8">
              <a:spcBef>
                <a:spcPts val="0"/>
              </a:spcBef>
              <a:spcAft>
                <a:spcPts val="0"/>
              </a:spcAft>
              <a:buClr>
                <a:schemeClr val="dk2"/>
              </a:buClr>
              <a:buSzPts val="3000"/>
              <a:buFont typeface="Raleway"/>
              <a:buNone/>
              <a:defRPr b="1" sz="3000">
                <a:solidFill>
                  <a:schemeClr val="dk2"/>
                </a:solidFill>
                <a:latin typeface="Raleway"/>
                <a:ea typeface="Raleway"/>
                <a:cs typeface="Raleway"/>
                <a:sym typeface="Raleway"/>
              </a:defRPr>
            </a:lvl9pPr>
          </a:lstStyle>
          <a:p/>
        </p:txBody>
      </p:sp>
      <p:sp>
        <p:nvSpPr>
          <p:cNvPr id="7" name="Google Shape;7;p1"/>
          <p:cNvSpPr txBox="1"/>
          <p:nvPr>
            <p:ph idx="1" type="body"/>
          </p:nvPr>
        </p:nvSpPr>
        <p:spPr>
          <a:xfrm>
            <a:off x="2410112" y="1595776"/>
            <a:ext cx="6321600" cy="3002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indent="-317500" lvl="1" marL="9144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indent="-317500" lvl="2" marL="13716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indent="-317500" lvl="3" marL="18288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indent="-317500" lvl="4" marL="22860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indent="-317500" lvl="5" marL="27432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indent="-317500" lvl="6" marL="32004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indent="-317500" lvl="7" marL="36576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indent="-317500" lvl="8" marL="41148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17.png"/><Relationship Id="rId5" Type="http://schemas.openxmlformats.org/officeDocument/2006/relationships/image" Target="../media/image13.png"/><Relationship Id="rId6"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4.png"/><Relationship Id="rId6"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3.png"/><Relationship Id="rId5"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https://stopabusetogether.campaign.gov.uk/" TargetMode="Externa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5.png"/><Relationship Id="rId4" Type="http://schemas.openxmlformats.org/officeDocument/2006/relationships/hyperlink" Target="https://www.iwf.org.uk/sites/default/files/inline-files/Distribution%20of%20Captures%20of%20Live-streamed%20Child%20Sexual%20Abuse%20FINAL.pdf" TargetMode="External"/><Relationship Id="rId5" Type="http://schemas.openxmlformats.org/officeDocument/2006/relationships/image" Target="../media/image2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https://stopabusetogether.campaign.gov.uk/"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stopabusetogether.campaign.gov.uk/spot-the-signs/"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1.png"/><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9.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70" name="Shape 70"/>
        <p:cNvGrpSpPr/>
        <p:nvPr/>
      </p:nvGrpSpPr>
      <p:grpSpPr>
        <a:xfrm>
          <a:off x="0" y="0"/>
          <a:ext cx="0" cy="0"/>
          <a:chOff x="0" y="0"/>
          <a:chExt cx="0" cy="0"/>
        </a:xfrm>
      </p:grpSpPr>
      <p:sp>
        <p:nvSpPr>
          <p:cNvPr id="71" name="Google Shape;71;p13"/>
          <p:cNvSpPr txBox="1"/>
          <p:nvPr>
            <p:ph type="ctrTitle"/>
          </p:nvPr>
        </p:nvSpPr>
        <p:spPr>
          <a:xfrm>
            <a:off x="2371725" y="630225"/>
            <a:ext cx="6331500" cy="2390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3300"/>
              <a:t>Online safety - a parent guide</a:t>
            </a:r>
            <a:endParaRPr sz="3300"/>
          </a:p>
          <a:p>
            <a:pPr indent="0" lvl="0" marL="0" rtl="0" algn="l">
              <a:spcBef>
                <a:spcPts val="0"/>
              </a:spcBef>
              <a:spcAft>
                <a:spcPts val="0"/>
              </a:spcAft>
              <a:buNone/>
            </a:pPr>
            <a:r>
              <a:t/>
            </a:r>
            <a:endParaRPr sz="3300"/>
          </a:p>
          <a:p>
            <a:pPr indent="0" lvl="0" marL="0" rtl="0" algn="l">
              <a:spcBef>
                <a:spcPts val="0"/>
              </a:spcBef>
              <a:spcAft>
                <a:spcPts val="0"/>
              </a:spcAft>
              <a:buClr>
                <a:schemeClr val="dk2"/>
              </a:buClr>
              <a:buSzPct val="33333"/>
              <a:buFont typeface="Arial"/>
              <a:buNone/>
            </a:pPr>
            <a:r>
              <a:rPr b="0" lang="en-GB" sz="3300"/>
              <a:t>What do you need to know, as a parent?</a:t>
            </a:r>
            <a:endParaRPr b="0" i="1" sz="3300"/>
          </a:p>
          <a:p>
            <a:pPr indent="0" lvl="0" marL="0" rtl="0" algn="l">
              <a:spcBef>
                <a:spcPts val="0"/>
              </a:spcBef>
              <a:spcAft>
                <a:spcPts val="0"/>
              </a:spcAft>
              <a:buClr>
                <a:schemeClr val="dk2"/>
              </a:buClr>
              <a:buSzPts val="990"/>
              <a:buFont typeface="Arial"/>
              <a:buNone/>
            </a:pPr>
            <a:r>
              <a:t/>
            </a:r>
            <a:endParaRPr/>
          </a:p>
          <a:p>
            <a:pPr indent="0" lvl="0" marL="0" rtl="0" algn="l">
              <a:spcBef>
                <a:spcPts val="0"/>
              </a:spcBef>
              <a:spcAft>
                <a:spcPts val="0"/>
              </a:spcAft>
              <a:buNone/>
            </a:pPr>
            <a:r>
              <a:t/>
            </a:r>
            <a:endParaRPr/>
          </a:p>
        </p:txBody>
      </p:sp>
      <p:sp>
        <p:nvSpPr>
          <p:cNvPr id="72" name="Google Shape;72;p13"/>
          <p:cNvSpPr txBox="1"/>
          <p:nvPr>
            <p:ph idx="1" type="subTitle"/>
          </p:nvPr>
        </p:nvSpPr>
        <p:spPr>
          <a:xfrm>
            <a:off x="2390275" y="3458550"/>
            <a:ext cx="6331500" cy="11883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b="1" lang="en-GB"/>
              <a:t>Locality E</a:t>
            </a:r>
            <a:endParaRPr b="1"/>
          </a:p>
          <a:p>
            <a:pPr indent="0" lvl="0" marL="0" rtl="0" algn="l">
              <a:spcBef>
                <a:spcPts val="0"/>
              </a:spcBef>
              <a:spcAft>
                <a:spcPts val="0"/>
              </a:spcAft>
              <a:buNone/>
            </a:pPr>
            <a:r>
              <a:rPr lang="en-GB"/>
              <a:t>Thom Winterbotham (Learn Sheffield)</a:t>
            </a:r>
            <a:endParaRPr/>
          </a:p>
          <a:p>
            <a:pPr indent="0" lvl="0" marL="0" rtl="0" algn="l">
              <a:spcBef>
                <a:spcPts val="0"/>
              </a:spcBef>
              <a:spcAft>
                <a:spcPts val="0"/>
              </a:spcAft>
              <a:buClr>
                <a:schemeClr val="dk2"/>
              </a:buClr>
              <a:buSzPts val="1100"/>
              <a:buFont typeface="Arial"/>
              <a:buNone/>
            </a:pPr>
            <a:r>
              <a:rPr lang="en-GB"/>
              <a:t>twinterbotham@sheffieldclc.net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76" name="Shape 76"/>
        <p:cNvGrpSpPr/>
        <p:nvPr/>
      </p:nvGrpSpPr>
      <p:grpSpPr>
        <a:xfrm>
          <a:off x="0" y="0"/>
          <a:ext cx="0" cy="0"/>
          <a:chOff x="0" y="0"/>
          <a:chExt cx="0" cy="0"/>
        </a:xfrm>
      </p:grpSpPr>
      <p:sp>
        <p:nvSpPr>
          <p:cNvPr id="77" name="Google Shape;77;p14"/>
          <p:cNvSpPr txBox="1"/>
          <p:nvPr>
            <p:ph type="title"/>
          </p:nvPr>
        </p:nvSpPr>
        <p:spPr>
          <a:xfrm>
            <a:off x="406425" y="920175"/>
            <a:ext cx="8296800" cy="31578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GB"/>
              <a:t>Keeping</a:t>
            </a:r>
            <a:r>
              <a:rPr lang="en-GB"/>
              <a:t> children safe online</a:t>
            </a:r>
            <a:endParaRPr/>
          </a:p>
          <a:p>
            <a:pPr indent="0" lvl="0" marL="0" rtl="0" algn="ctr">
              <a:spcBef>
                <a:spcPts val="0"/>
              </a:spcBef>
              <a:spcAft>
                <a:spcPts val="0"/>
              </a:spcAft>
              <a:buNone/>
            </a:pPr>
            <a:r>
              <a:t/>
            </a:r>
            <a:endParaRPr/>
          </a:p>
          <a:p>
            <a:pPr indent="0" lvl="0" marL="0" rtl="0" algn="ctr">
              <a:spcBef>
                <a:spcPts val="0"/>
              </a:spcBef>
              <a:spcAft>
                <a:spcPts val="0"/>
              </a:spcAft>
              <a:buNone/>
            </a:pPr>
            <a:r>
              <a:rPr b="0" lang="en-GB">
                <a:solidFill>
                  <a:srgbClr val="FFE599"/>
                </a:solidFill>
              </a:rPr>
              <a:t>What do you need to know, as a parent?</a:t>
            </a:r>
            <a:endParaRPr b="0">
              <a:solidFill>
                <a:srgbClr val="FFE59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81" name="Shape 81"/>
        <p:cNvGrpSpPr/>
        <p:nvPr/>
      </p:nvGrpSpPr>
      <p:grpSpPr>
        <a:xfrm>
          <a:off x="0" y="0"/>
          <a:ext cx="0" cy="0"/>
          <a:chOff x="0" y="0"/>
          <a:chExt cx="0" cy="0"/>
        </a:xfrm>
      </p:grpSpPr>
      <p:sp>
        <p:nvSpPr>
          <p:cNvPr id="82" name="Google Shape;82;p15"/>
          <p:cNvSpPr txBox="1"/>
          <p:nvPr>
            <p:ph type="title"/>
          </p:nvPr>
        </p:nvSpPr>
        <p:spPr>
          <a:xfrm>
            <a:off x="406425" y="585500"/>
            <a:ext cx="8296800" cy="14085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GB"/>
              <a:t>Online safety is a complex and ever-changing subject</a:t>
            </a:r>
            <a:endParaRPr b="0"/>
          </a:p>
        </p:txBody>
      </p:sp>
      <p:sp>
        <p:nvSpPr>
          <p:cNvPr id="83" name="Google Shape;83;p15"/>
          <p:cNvSpPr txBox="1"/>
          <p:nvPr/>
        </p:nvSpPr>
        <p:spPr>
          <a:xfrm>
            <a:off x="183600" y="3123225"/>
            <a:ext cx="8838000" cy="1293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3600">
                <a:solidFill>
                  <a:srgbClr val="FFE599"/>
                </a:solidFill>
                <a:latin typeface="Raleway"/>
                <a:ea typeface="Raleway"/>
                <a:cs typeface="Raleway"/>
                <a:sym typeface="Raleway"/>
              </a:rPr>
              <a:t>What comes to mind when you hear the words </a:t>
            </a:r>
            <a:r>
              <a:rPr b="1" i="1" lang="en-GB" sz="3600">
                <a:solidFill>
                  <a:srgbClr val="FFE599"/>
                </a:solidFill>
                <a:latin typeface="Raleway"/>
                <a:ea typeface="Raleway"/>
                <a:cs typeface="Raleway"/>
                <a:sym typeface="Raleway"/>
              </a:rPr>
              <a:t>‘Online Safety’</a:t>
            </a:r>
            <a:r>
              <a:rPr lang="en-GB" sz="3600">
                <a:solidFill>
                  <a:srgbClr val="FFE599"/>
                </a:solidFill>
                <a:latin typeface="Raleway"/>
                <a:ea typeface="Raleway"/>
                <a:cs typeface="Raleway"/>
                <a:sym typeface="Raleway"/>
              </a:rPr>
              <a:t>?</a:t>
            </a:r>
            <a:endParaRPr sz="3600">
              <a:solidFill>
                <a:srgbClr val="FFE599"/>
              </a:solidFill>
              <a:latin typeface="Raleway"/>
              <a:ea typeface="Raleway"/>
              <a:cs typeface="Raleway"/>
              <a:sym typeface="Ralewa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87" name="Shape 87"/>
        <p:cNvGrpSpPr/>
        <p:nvPr/>
      </p:nvGrpSpPr>
      <p:grpSpPr>
        <a:xfrm>
          <a:off x="0" y="0"/>
          <a:ext cx="0" cy="0"/>
          <a:chOff x="0" y="0"/>
          <a:chExt cx="0" cy="0"/>
        </a:xfrm>
      </p:grpSpPr>
      <p:sp>
        <p:nvSpPr>
          <p:cNvPr id="88" name="Google Shape;88;p16"/>
          <p:cNvSpPr txBox="1"/>
          <p:nvPr>
            <p:ph type="title"/>
          </p:nvPr>
        </p:nvSpPr>
        <p:spPr>
          <a:xfrm>
            <a:off x="406425" y="585500"/>
            <a:ext cx="8296800" cy="14085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b="0" lang="en-GB"/>
              <a:t>It’s so much more than </a:t>
            </a:r>
            <a:endParaRPr b="0"/>
          </a:p>
          <a:p>
            <a:pPr indent="0" lvl="0" marL="0" rtl="0" algn="ctr">
              <a:spcBef>
                <a:spcPts val="0"/>
              </a:spcBef>
              <a:spcAft>
                <a:spcPts val="0"/>
              </a:spcAft>
              <a:buNone/>
            </a:pPr>
            <a:r>
              <a:rPr i="1" lang="en-GB"/>
              <a:t>Stranger Danger</a:t>
            </a:r>
            <a:endParaRPr b="0" i="1"/>
          </a:p>
        </p:txBody>
      </p:sp>
      <p:sp>
        <p:nvSpPr>
          <p:cNvPr id="89" name="Google Shape;89;p16"/>
          <p:cNvSpPr txBox="1"/>
          <p:nvPr/>
        </p:nvSpPr>
        <p:spPr>
          <a:xfrm>
            <a:off x="689012" y="2182123"/>
            <a:ext cx="25971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Behaviour</a:t>
            </a:r>
            <a:endParaRPr sz="2400">
              <a:solidFill>
                <a:srgbClr val="FFE599"/>
              </a:solidFill>
              <a:latin typeface="Lato"/>
              <a:ea typeface="Lato"/>
              <a:cs typeface="Lato"/>
              <a:sym typeface="Lato"/>
            </a:endParaRPr>
          </a:p>
        </p:txBody>
      </p:sp>
      <p:sp>
        <p:nvSpPr>
          <p:cNvPr id="90" name="Google Shape;90;p16"/>
          <p:cNvSpPr txBox="1"/>
          <p:nvPr/>
        </p:nvSpPr>
        <p:spPr>
          <a:xfrm>
            <a:off x="2347225" y="3472825"/>
            <a:ext cx="24765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Technology</a:t>
            </a:r>
            <a:endParaRPr sz="2400">
              <a:solidFill>
                <a:srgbClr val="FFE599"/>
              </a:solidFill>
              <a:latin typeface="Lato"/>
              <a:ea typeface="Lato"/>
              <a:cs typeface="Lato"/>
              <a:sym typeface="Lato"/>
            </a:endParaRPr>
          </a:p>
        </p:txBody>
      </p:sp>
      <p:sp>
        <p:nvSpPr>
          <p:cNvPr id="91" name="Google Shape;91;p16"/>
          <p:cNvSpPr txBox="1"/>
          <p:nvPr/>
        </p:nvSpPr>
        <p:spPr>
          <a:xfrm>
            <a:off x="5517700" y="3565285"/>
            <a:ext cx="35013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Health &amp; Wellbeing</a:t>
            </a:r>
            <a:endParaRPr sz="2400">
              <a:solidFill>
                <a:srgbClr val="FFE599"/>
              </a:solidFill>
              <a:latin typeface="Lato"/>
              <a:ea typeface="Lato"/>
              <a:cs typeface="Lato"/>
              <a:sym typeface="Lato"/>
            </a:endParaRPr>
          </a:p>
        </p:txBody>
      </p:sp>
      <p:sp>
        <p:nvSpPr>
          <p:cNvPr id="92" name="Google Shape;92;p16"/>
          <p:cNvSpPr txBox="1"/>
          <p:nvPr/>
        </p:nvSpPr>
        <p:spPr>
          <a:xfrm>
            <a:off x="6864798" y="1994000"/>
            <a:ext cx="20955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Social life</a:t>
            </a:r>
            <a:endParaRPr sz="2400">
              <a:solidFill>
                <a:srgbClr val="FFE599"/>
              </a:solidFill>
              <a:latin typeface="Lato"/>
              <a:ea typeface="Lato"/>
              <a:cs typeface="Lato"/>
              <a:sym typeface="Lato"/>
            </a:endParaRPr>
          </a:p>
        </p:txBody>
      </p:sp>
      <p:sp>
        <p:nvSpPr>
          <p:cNvPr id="93" name="Google Shape;93;p16"/>
          <p:cNvSpPr txBox="1"/>
          <p:nvPr/>
        </p:nvSpPr>
        <p:spPr>
          <a:xfrm>
            <a:off x="4492117" y="2779625"/>
            <a:ext cx="42111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Understanding of the World</a:t>
            </a:r>
            <a:endParaRPr sz="2400">
              <a:solidFill>
                <a:srgbClr val="FFE599"/>
              </a:solidFill>
              <a:latin typeface="Lato"/>
              <a:ea typeface="Lato"/>
              <a:cs typeface="Lato"/>
              <a:sym typeface="Lato"/>
            </a:endParaRPr>
          </a:p>
        </p:txBody>
      </p:sp>
      <p:sp>
        <p:nvSpPr>
          <p:cNvPr id="94" name="Google Shape;94;p16"/>
          <p:cNvSpPr txBox="1"/>
          <p:nvPr/>
        </p:nvSpPr>
        <p:spPr>
          <a:xfrm>
            <a:off x="955741" y="4090124"/>
            <a:ext cx="32646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Internet c</a:t>
            </a:r>
            <a:r>
              <a:rPr lang="en-GB" sz="2400">
                <a:solidFill>
                  <a:srgbClr val="FFE599"/>
                </a:solidFill>
                <a:latin typeface="Lato"/>
                <a:ea typeface="Lato"/>
                <a:cs typeface="Lato"/>
                <a:sym typeface="Lato"/>
              </a:rPr>
              <a:t>ulture</a:t>
            </a:r>
            <a:endParaRPr sz="2400">
              <a:solidFill>
                <a:srgbClr val="FFE599"/>
              </a:solidFill>
              <a:latin typeface="Lato"/>
              <a:ea typeface="Lato"/>
              <a:cs typeface="Lato"/>
              <a:sym typeface="Lato"/>
            </a:endParaRPr>
          </a:p>
        </p:txBody>
      </p:sp>
      <p:sp>
        <p:nvSpPr>
          <p:cNvPr id="95" name="Google Shape;95;p16"/>
          <p:cNvSpPr txBox="1"/>
          <p:nvPr/>
        </p:nvSpPr>
        <p:spPr>
          <a:xfrm>
            <a:off x="232931" y="2788458"/>
            <a:ext cx="32646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Inappropriate images</a:t>
            </a:r>
            <a:endParaRPr sz="2400">
              <a:solidFill>
                <a:srgbClr val="FFE599"/>
              </a:solidFill>
              <a:latin typeface="Lato"/>
              <a:ea typeface="Lato"/>
              <a:cs typeface="Lato"/>
              <a:sym typeface="Lato"/>
            </a:endParaRPr>
          </a:p>
        </p:txBody>
      </p:sp>
      <p:sp>
        <p:nvSpPr>
          <p:cNvPr id="96" name="Google Shape;96;p16"/>
          <p:cNvSpPr txBox="1"/>
          <p:nvPr/>
        </p:nvSpPr>
        <p:spPr>
          <a:xfrm>
            <a:off x="4474517" y="4166025"/>
            <a:ext cx="24765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Fake news</a:t>
            </a:r>
            <a:endParaRPr sz="2400">
              <a:solidFill>
                <a:srgbClr val="FFE599"/>
              </a:solidFill>
              <a:latin typeface="Lato"/>
              <a:ea typeface="Lato"/>
              <a:cs typeface="Lato"/>
              <a:sym typeface="Lato"/>
            </a:endParaRPr>
          </a:p>
        </p:txBody>
      </p:sp>
      <p:sp>
        <p:nvSpPr>
          <p:cNvPr id="97" name="Google Shape;97;p16"/>
          <p:cNvSpPr txBox="1"/>
          <p:nvPr/>
        </p:nvSpPr>
        <p:spPr>
          <a:xfrm>
            <a:off x="2979953" y="2182125"/>
            <a:ext cx="25971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Money</a:t>
            </a:r>
            <a:endParaRPr sz="2400">
              <a:solidFill>
                <a:srgbClr val="FFE599"/>
              </a:solidFill>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D85C6"/>
        </a:solidFill>
      </p:bgPr>
    </p:bg>
    <p:spTree>
      <p:nvGrpSpPr>
        <p:cNvPr id="101" name="Shape 101"/>
        <p:cNvGrpSpPr/>
        <p:nvPr/>
      </p:nvGrpSpPr>
      <p:grpSpPr>
        <a:xfrm>
          <a:off x="0" y="0"/>
          <a:ext cx="0" cy="0"/>
          <a:chOff x="0" y="0"/>
          <a:chExt cx="0" cy="0"/>
        </a:xfrm>
      </p:grpSpPr>
      <p:sp>
        <p:nvSpPr>
          <p:cNvPr id="102" name="Google Shape;102;p17"/>
          <p:cNvSpPr txBox="1"/>
          <p:nvPr>
            <p:ph type="title"/>
          </p:nvPr>
        </p:nvSpPr>
        <p:spPr>
          <a:xfrm>
            <a:off x="423600" y="912875"/>
            <a:ext cx="8296800" cy="34539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GB" sz="7200"/>
              <a:t>Talking to children</a:t>
            </a:r>
            <a:endParaRPr sz="7200"/>
          </a:p>
          <a:p>
            <a:pPr indent="0" lvl="0" marL="0" rtl="0" algn="ctr">
              <a:spcBef>
                <a:spcPts val="0"/>
              </a:spcBef>
              <a:spcAft>
                <a:spcPts val="0"/>
              </a:spcAft>
              <a:buNone/>
            </a:pPr>
            <a:r>
              <a:rPr lang="en-GB" sz="7200"/>
              <a:t>about their </a:t>
            </a:r>
            <a:r>
              <a:rPr lang="en-GB" sz="7200"/>
              <a:t>online</a:t>
            </a:r>
            <a:r>
              <a:rPr lang="en-GB" sz="7200"/>
              <a:t> lives</a:t>
            </a:r>
            <a:endParaRPr sz="72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06" name="Shape 106"/>
        <p:cNvGrpSpPr/>
        <p:nvPr/>
      </p:nvGrpSpPr>
      <p:grpSpPr>
        <a:xfrm>
          <a:off x="0" y="0"/>
          <a:ext cx="0" cy="0"/>
          <a:chOff x="0" y="0"/>
          <a:chExt cx="0" cy="0"/>
        </a:xfrm>
      </p:grpSpPr>
      <p:sp>
        <p:nvSpPr>
          <p:cNvPr id="107" name="Google Shape;107;p18"/>
          <p:cNvSpPr txBox="1"/>
          <p:nvPr>
            <p:ph type="title"/>
          </p:nvPr>
        </p:nvSpPr>
        <p:spPr>
          <a:xfrm>
            <a:off x="406425" y="422200"/>
            <a:ext cx="8296800" cy="1115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sz="4000"/>
              <a:t>Children want to talk to you!</a:t>
            </a:r>
            <a:endParaRPr b="0" sz="4000"/>
          </a:p>
        </p:txBody>
      </p:sp>
      <p:sp>
        <p:nvSpPr>
          <p:cNvPr id="108" name="Google Shape;108;p18"/>
          <p:cNvSpPr txBox="1"/>
          <p:nvPr/>
        </p:nvSpPr>
        <p:spPr>
          <a:xfrm>
            <a:off x="183600" y="1456350"/>
            <a:ext cx="8838000" cy="3140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solidFill>
                  <a:srgbClr val="FFE599"/>
                </a:solidFill>
                <a:latin typeface="Raleway"/>
                <a:ea typeface="Raleway"/>
                <a:cs typeface="Raleway"/>
                <a:sym typeface="Raleway"/>
              </a:rPr>
              <a:t>Children want to talk to their trusted adults about the online world, but they feel that…</a:t>
            </a:r>
            <a:endParaRPr sz="2400">
              <a:solidFill>
                <a:srgbClr val="FFE599"/>
              </a:solidFill>
              <a:latin typeface="Raleway"/>
              <a:ea typeface="Raleway"/>
              <a:cs typeface="Raleway"/>
              <a:sym typeface="Raleway"/>
            </a:endParaRPr>
          </a:p>
          <a:p>
            <a:pPr indent="-381000" lvl="0" marL="457200" rtl="0" algn="l">
              <a:spcBef>
                <a:spcPts val="0"/>
              </a:spcBef>
              <a:spcAft>
                <a:spcPts val="0"/>
              </a:spcAft>
              <a:buClr>
                <a:srgbClr val="FFE599"/>
              </a:buClr>
              <a:buSzPts val="2400"/>
              <a:buFont typeface="Raleway"/>
              <a:buChar char="●"/>
            </a:pPr>
            <a:r>
              <a:rPr lang="en-GB" sz="2400">
                <a:solidFill>
                  <a:srgbClr val="FFE599"/>
                </a:solidFill>
                <a:latin typeface="Raleway"/>
                <a:ea typeface="Raleway"/>
                <a:cs typeface="Raleway"/>
                <a:sym typeface="Raleway"/>
              </a:rPr>
              <a:t>Adults disapprove</a:t>
            </a:r>
            <a:endParaRPr sz="2400">
              <a:solidFill>
                <a:srgbClr val="FFE599"/>
              </a:solidFill>
              <a:latin typeface="Raleway"/>
              <a:ea typeface="Raleway"/>
              <a:cs typeface="Raleway"/>
              <a:sym typeface="Raleway"/>
            </a:endParaRPr>
          </a:p>
          <a:p>
            <a:pPr indent="-381000" lvl="0" marL="457200" rtl="0" algn="l">
              <a:spcBef>
                <a:spcPts val="0"/>
              </a:spcBef>
              <a:spcAft>
                <a:spcPts val="0"/>
              </a:spcAft>
              <a:buClr>
                <a:srgbClr val="FFE599"/>
              </a:buClr>
              <a:buSzPts val="2400"/>
              <a:buFont typeface="Raleway"/>
              <a:buChar char="●"/>
            </a:pPr>
            <a:r>
              <a:rPr lang="en-GB" sz="2400">
                <a:solidFill>
                  <a:srgbClr val="FFE599"/>
                </a:solidFill>
                <a:latin typeface="Raleway"/>
                <a:ea typeface="Raleway"/>
                <a:cs typeface="Raleway"/>
                <a:sym typeface="Raleway"/>
              </a:rPr>
              <a:t>Adults don’t understand </a:t>
            </a:r>
            <a:endParaRPr sz="2400">
              <a:solidFill>
                <a:srgbClr val="FFE599"/>
              </a:solidFill>
              <a:latin typeface="Raleway"/>
              <a:ea typeface="Raleway"/>
              <a:cs typeface="Raleway"/>
              <a:sym typeface="Raleway"/>
            </a:endParaRPr>
          </a:p>
          <a:p>
            <a:pPr indent="0" lvl="0" marL="0" rtl="0" algn="l">
              <a:spcBef>
                <a:spcPts val="0"/>
              </a:spcBef>
              <a:spcAft>
                <a:spcPts val="0"/>
              </a:spcAft>
              <a:buNone/>
            </a:pPr>
            <a:r>
              <a:t/>
            </a:r>
            <a:endParaRPr sz="2400">
              <a:solidFill>
                <a:srgbClr val="FFE599"/>
              </a:solidFill>
              <a:latin typeface="Raleway"/>
              <a:ea typeface="Raleway"/>
              <a:cs typeface="Raleway"/>
              <a:sym typeface="Raleway"/>
            </a:endParaRPr>
          </a:p>
          <a:p>
            <a:pPr indent="0" lvl="0" marL="0" rtl="0" algn="l">
              <a:spcBef>
                <a:spcPts val="0"/>
              </a:spcBef>
              <a:spcAft>
                <a:spcPts val="0"/>
              </a:spcAft>
              <a:buNone/>
            </a:pPr>
            <a:r>
              <a:t/>
            </a:r>
            <a:endParaRPr sz="2400">
              <a:solidFill>
                <a:srgbClr val="FFE599"/>
              </a:solidFill>
              <a:latin typeface="Raleway"/>
              <a:ea typeface="Raleway"/>
              <a:cs typeface="Raleway"/>
              <a:sym typeface="Raleway"/>
            </a:endParaRPr>
          </a:p>
          <a:p>
            <a:pPr indent="0" lvl="0" marL="0" rtl="0" algn="l">
              <a:spcBef>
                <a:spcPts val="0"/>
              </a:spcBef>
              <a:spcAft>
                <a:spcPts val="0"/>
              </a:spcAft>
              <a:buNone/>
            </a:pPr>
            <a:r>
              <a:rPr lang="en-GB" sz="2400">
                <a:solidFill>
                  <a:srgbClr val="FFE599"/>
                </a:solidFill>
                <a:latin typeface="Raleway"/>
                <a:ea typeface="Raleway"/>
                <a:cs typeface="Raleway"/>
                <a:sym typeface="Raleway"/>
              </a:rPr>
              <a:t>This makes them less likely to talk to anyone about issues they have, even if they want to</a:t>
            </a:r>
            <a:endParaRPr sz="2400">
              <a:solidFill>
                <a:srgbClr val="FFE599"/>
              </a:solidFill>
              <a:latin typeface="Raleway"/>
              <a:ea typeface="Raleway"/>
              <a:cs typeface="Raleway"/>
              <a:sym typeface="Ralewa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12" name="Shape 112"/>
        <p:cNvGrpSpPr/>
        <p:nvPr/>
      </p:nvGrpSpPr>
      <p:grpSpPr>
        <a:xfrm>
          <a:off x="0" y="0"/>
          <a:ext cx="0" cy="0"/>
          <a:chOff x="0" y="0"/>
          <a:chExt cx="0" cy="0"/>
        </a:xfrm>
      </p:grpSpPr>
      <p:sp>
        <p:nvSpPr>
          <p:cNvPr id="113" name="Google Shape;113;p19"/>
          <p:cNvSpPr txBox="1"/>
          <p:nvPr>
            <p:ph type="title"/>
          </p:nvPr>
        </p:nvSpPr>
        <p:spPr>
          <a:xfrm>
            <a:off x="406425" y="422200"/>
            <a:ext cx="8296800" cy="11022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sz="4000"/>
              <a:t>How do you stay </a:t>
            </a:r>
            <a:r>
              <a:rPr lang="en-GB" sz="4000"/>
              <a:t>relevant</a:t>
            </a:r>
            <a:r>
              <a:rPr lang="en-GB" sz="4000"/>
              <a:t>? </a:t>
            </a:r>
            <a:endParaRPr b="0" sz="4000"/>
          </a:p>
        </p:txBody>
      </p:sp>
      <p:sp>
        <p:nvSpPr>
          <p:cNvPr id="114" name="Google Shape;114;p19"/>
          <p:cNvSpPr txBox="1"/>
          <p:nvPr/>
        </p:nvSpPr>
        <p:spPr>
          <a:xfrm>
            <a:off x="183600" y="1456350"/>
            <a:ext cx="8838000" cy="2493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3000">
                <a:solidFill>
                  <a:srgbClr val="FFE599"/>
                </a:solidFill>
                <a:latin typeface="Raleway"/>
                <a:ea typeface="Raleway"/>
                <a:cs typeface="Raleway"/>
                <a:sym typeface="Raleway"/>
              </a:rPr>
              <a:t>1) Seem interested (</a:t>
            </a:r>
            <a:r>
              <a:rPr i="1" lang="en-GB" sz="3000">
                <a:solidFill>
                  <a:srgbClr val="FFE599"/>
                </a:solidFill>
                <a:latin typeface="Raleway"/>
                <a:ea typeface="Raleway"/>
                <a:cs typeface="Raleway"/>
                <a:sym typeface="Raleway"/>
              </a:rPr>
              <a:t>even if you’re not!</a:t>
            </a:r>
            <a:r>
              <a:rPr lang="en-GB" sz="3000">
                <a:solidFill>
                  <a:srgbClr val="FFE599"/>
                </a:solidFill>
                <a:latin typeface="Raleway"/>
                <a:ea typeface="Raleway"/>
                <a:cs typeface="Raleway"/>
                <a:sym typeface="Raleway"/>
              </a:rPr>
              <a:t>)</a:t>
            </a:r>
            <a:endParaRPr sz="3000">
              <a:solidFill>
                <a:srgbClr val="FFE599"/>
              </a:solidFill>
              <a:latin typeface="Raleway"/>
              <a:ea typeface="Raleway"/>
              <a:cs typeface="Raleway"/>
              <a:sym typeface="Raleway"/>
            </a:endParaRPr>
          </a:p>
          <a:p>
            <a:pPr indent="0" lvl="0" marL="0" rtl="0" algn="l">
              <a:spcBef>
                <a:spcPts val="0"/>
              </a:spcBef>
              <a:spcAft>
                <a:spcPts val="0"/>
              </a:spcAft>
              <a:buNone/>
            </a:pPr>
            <a:r>
              <a:t/>
            </a:r>
            <a:endParaRPr sz="3000">
              <a:solidFill>
                <a:srgbClr val="FFE599"/>
              </a:solidFill>
              <a:latin typeface="Raleway"/>
              <a:ea typeface="Raleway"/>
              <a:cs typeface="Raleway"/>
              <a:sym typeface="Raleway"/>
            </a:endParaRPr>
          </a:p>
          <a:p>
            <a:pPr indent="0" lvl="0" marL="0" rtl="0" algn="l">
              <a:spcBef>
                <a:spcPts val="0"/>
              </a:spcBef>
              <a:spcAft>
                <a:spcPts val="0"/>
              </a:spcAft>
              <a:buNone/>
            </a:pPr>
            <a:r>
              <a:rPr lang="en-GB" sz="3000">
                <a:solidFill>
                  <a:srgbClr val="FFE599"/>
                </a:solidFill>
                <a:latin typeface="Raleway"/>
                <a:ea typeface="Raleway"/>
                <a:cs typeface="Raleway"/>
                <a:sym typeface="Raleway"/>
              </a:rPr>
              <a:t>2) Ask questions</a:t>
            </a:r>
            <a:br>
              <a:rPr lang="en-GB" sz="3000">
                <a:solidFill>
                  <a:srgbClr val="FFE599"/>
                </a:solidFill>
                <a:latin typeface="Raleway"/>
                <a:ea typeface="Raleway"/>
                <a:cs typeface="Raleway"/>
                <a:sym typeface="Raleway"/>
              </a:rPr>
            </a:br>
            <a:endParaRPr sz="3000">
              <a:solidFill>
                <a:srgbClr val="FFE599"/>
              </a:solidFill>
              <a:latin typeface="Raleway"/>
              <a:ea typeface="Raleway"/>
              <a:cs typeface="Raleway"/>
              <a:sym typeface="Raleway"/>
            </a:endParaRPr>
          </a:p>
          <a:p>
            <a:pPr indent="0" lvl="0" marL="0" rtl="0" algn="l">
              <a:spcBef>
                <a:spcPts val="0"/>
              </a:spcBef>
              <a:spcAft>
                <a:spcPts val="0"/>
              </a:spcAft>
              <a:buNone/>
            </a:pPr>
            <a:r>
              <a:rPr lang="en-GB" sz="3000">
                <a:solidFill>
                  <a:srgbClr val="FFE599"/>
                </a:solidFill>
                <a:latin typeface="Raleway"/>
                <a:ea typeface="Raleway"/>
                <a:cs typeface="Raleway"/>
                <a:sym typeface="Raleway"/>
              </a:rPr>
              <a:t>3) Have a go (at whatever they are doing)</a:t>
            </a:r>
            <a:endParaRPr sz="3000">
              <a:solidFill>
                <a:srgbClr val="FFE599"/>
              </a:solidFill>
              <a:latin typeface="Raleway"/>
              <a:ea typeface="Raleway"/>
              <a:cs typeface="Raleway"/>
              <a:sym typeface="Ralewa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18" name="Shape 118"/>
        <p:cNvGrpSpPr/>
        <p:nvPr/>
      </p:nvGrpSpPr>
      <p:grpSpPr>
        <a:xfrm>
          <a:off x="0" y="0"/>
          <a:ext cx="0" cy="0"/>
          <a:chOff x="0" y="0"/>
          <a:chExt cx="0" cy="0"/>
        </a:xfrm>
      </p:grpSpPr>
      <p:sp>
        <p:nvSpPr>
          <p:cNvPr id="119" name="Google Shape;119;p20"/>
          <p:cNvSpPr txBox="1"/>
          <p:nvPr>
            <p:ph type="title"/>
          </p:nvPr>
        </p:nvSpPr>
        <p:spPr>
          <a:xfrm>
            <a:off x="406425" y="422200"/>
            <a:ext cx="8296800" cy="121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1100"/>
              <a:buNone/>
            </a:pPr>
            <a:r>
              <a:rPr lang="en-GB" sz="4000"/>
              <a:t>Behaviour puts young people at risk, not technology</a:t>
            </a:r>
            <a:endParaRPr sz="4000"/>
          </a:p>
        </p:txBody>
      </p:sp>
      <p:pic>
        <p:nvPicPr>
          <p:cNvPr id="120" name="Google Shape;120;p20"/>
          <p:cNvPicPr preferRelativeResize="0"/>
          <p:nvPr/>
        </p:nvPicPr>
        <p:blipFill rotWithShape="1">
          <a:blip r:embed="rId3">
            <a:alphaModFix/>
          </a:blip>
          <a:srcRect b="13764" l="24689" r="3973" t="23036"/>
          <a:stretch/>
        </p:blipFill>
        <p:spPr>
          <a:xfrm>
            <a:off x="6742150" y="1911800"/>
            <a:ext cx="1961075" cy="2606151"/>
          </a:xfrm>
          <a:prstGeom prst="rect">
            <a:avLst/>
          </a:prstGeom>
          <a:noFill/>
          <a:ln>
            <a:noFill/>
          </a:ln>
        </p:spPr>
      </p:pic>
      <p:sp>
        <p:nvSpPr>
          <p:cNvPr id="121" name="Google Shape;121;p20"/>
          <p:cNvSpPr txBox="1"/>
          <p:nvPr/>
        </p:nvSpPr>
        <p:spPr>
          <a:xfrm>
            <a:off x="183600" y="1911800"/>
            <a:ext cx="5912400" cy="2493600"/>
          </a:xfrm>
          <a:prstGeom prst="rect">
            <a:avLst/>
          </a:prstGeom>
          <a:noFill/>
          <a:ln>
            <a:noFill/>
          </a:ln>
        </p:spPr>
        <p:txBody>
          <a:bodyPr anchorCtr="0" anchor="t" bIns="91425" lIns="91425" spcFirstLastPara="1" rIns="91425" wrap="square" tIns="91425">
            <a:spAutoFit/>
          </a:bodyPr>
          <a:lstStyle/>
          <a:p>
            <a:pPr indent="-419100" lvl="0" marL="457200" rtl="0" algn="l">
              <a:spcBef>
                <a:spcPts val="0"/>
              </a:spcBef>
              <a:spcAft>
                <a:spcPts val="0"/>
              </a:spcAft>
              <a:buClr>
                <a:srgbClr val="FFE599"/>
              </a:buClr>
              <a:buSzPts val="3000"/>
              <a:buFont typeface="Raleway"/>
              <a:buChar char="●"/>
            </a:pPr>
            <a:r>
              <a:rPr lang="en-GB" sz="3000">
                <a:solidFill>
                  <a:srgbClr val="FFE599"/>
                </a:solidFill>
                <a:latin typeface="Raleway"/>
                <a:ea typeface="Raleway"/>
                <a:cs typeface="Raleway"/>
                <a:sym typeface="Raleway"/>
              </a:rPr>
              <a:t>Adults use powerful apps </a:t>
            </a:r>
            <a:r>
              <a:rPr lang="en-GB" sz="3000">
                <a:solidFill>
                  <a:srgbClr val="FFE599"/>
                </a:solidFill>
                <a:latin typeface="Raleway"/>
                <a:ea typeface="Raleway"/>
                <a:cs typeface="Raleway"/>
                <a:sym typeface="Raleway"/>
              </a:rPr>
              <a:t>e</a:t>
            </a:r>
            <a:r>
              <a:rPr lang="en-GB" sz="3000">
                <a:solidFill>
                  <a:srgbClr val="FFE599"/>
                </a:solidFill>
                <a:latin typeface="Raleway"/>
                <a:ea typeface="Raleway"/>
                <a:cs typeface="Raleway"/>
                <a:sym typeface="Raleway"/>
              </a:rPr>
              <a:t>veryday</a:t>
            </a:r>
            <a:br>
              <a:rPr lang="en-GB" sz="3000">
                <a:solidFill>
                  <a:srgbClr val="FFE599"/>
                </a:solidFill>
                <a:latin typeface="Raleway"/>
                <a:ea typeface="Raleway"/>
                <a:cs typeface="Raleway"/>
                <a:sym typeface="Raleway"/>
              </a:rPr>
            </a:br>
            <a:endParaRPr sz="3000">
              <a:solidFill>
                <a:srgbClr val="FFE599"/>
              </a:solidFill>
              <a:latin typeface="Raleway"/>
              <a:ea typeface="Raleway"/>
              <a:cs typeface="Raleway"/>
              <a:sym typeface="Raleway"/>
            </a:endParaRPr>
          </a:p>
          <a:p>
            <a:pPr indent="-419100" lvl="0" marL="457200" rtl="0" algn="l">
              <a:spcBef>
                <a:spcPts val="0"/>
              </a:spcBef>
              <a:spcAft>
                <a:spcPts val="0"/>
              </a:spcAft>
              <a:buClr>
                <a:srgbClr val="FFE599"/>
              </a:buClr>
              <a:buSzPts val="3000"/>
              <a:buFont typeface="Raleway"/>
              <a:buChar char="●"/>
            </a:pPr>
            <a:r>
              <a:rPr lang="en-GB" sz="3000">
                <a:solidFill>
                  <a:srgbClr val="FFE599"/>
                </a:solidFill>
                <a:latin typeface="Raleway"/>
                <a:ea typeface="Raleway"/>
                <a:cs typeface="Raleway"/>
                <a:sym typeface="Raleway"/>
              </a:rPr>
              <a:t>Our </a:t>
            </a:r>
            <a:r>
              <a:rPr lang="en-GB" sz="3000">
                <a:solidFill>
                  <a:srgbClr val="FFE599"/>
                </a:solidFill>
                <a:latin typeface="Raleway"/>
                <a:ea typeface="Raleway"/>
                <a:cs typeface="Raleway"/>
                <a:sym typeface="Raleway"/>
              </a:rPr>
              <a:t>understanding</a:t>
            </a:r>
            <a:r>
              <a:rPr lang="en-GB" sz="3000">
                <a:solidFill>
                  <a:srgbClr val="FFE599"/>
                </a:solidFill>
                <a:latin typeface="Raleway"/>
                <a:ea typeface="Raleway"/>
                <a:cs typeface="Raleway"/>
                <a:sym typeface="Raleway"/>
              </a:rPr>
              <a:t> of human behaviour keeps us safe</a:t>
            </a:r>
            <a:endParaRPr sz="3000">
              <a:solidFill>
                <a:srgbClr val="FFE599"/>
              </a:solidFill>
              <a:latin typeface="Raleway"/>
              <a:ea typeface="Raleway"/>
              <a:cs typeface="Raleway"/>
              <a:sym typeface="Ralew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25" name="Shape 125"/>
        <p:cNvGrpSpPr/>
        <p:nvPr/>
      </p:nvGrpSpPr>
      <p:grpSpPr>
        <a:xfrm>
          <a:off x="0" y="0"/>
          <a:ext cx="0" cy="0"/>
          <a:chOff x="0" y="0"/>
          <a:chExt cx="0" cy="0"/>
        </a:xfrm>
      </p:grpSpPr>
      <p:sp>
        <p:nvSpPr>
          <p:cNvPr id="126" name="Google Shape;126;p21"/>
          <p:cNvSpPr txBox="1"/>
          <p:nvPr>
            <p:ph type="title"/>
          </p:nvPr>
        </p:nvSpPr>
        <p:spPr>
          <a:xfrm>
            <a:off x="406425" y="422200"/>
            <a:ext cx="8296800" cy="864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200"/>
              <a:t>Parenting keeps them safer than settings</a:t>
            </a:r>
            <a:endParaRPr b="0" sz="3200"/>
          </a:p>
        </p:txBody>
      </p:sp>
      <p:pic>
        <p:nvPicPr>
          <p:cNvPr id="127" name="Google Shape;127;p21"/>
          <p:cNvPicPr preferRelativeResize="0"/>
          <p:nvPr/>
        </p:nvPicPr>
        <p:blipFill rotWithShape="1">
          <a:blip r:embed="rId3">
            <a:alphaModFix/>
          </a:blip>
          <a:srcRect b="0" l="0" r="0" t="0"/>
          <a:stretch/>
        </p:blipFill>
        <p:spPr>
          <a:xfrm>
            <a:off x="3061862" y="1002449"/>
            <a:ext cx="5641373" cy="3560351"/>
          </a:xfrm>
          <a:prstGeom prst="rect">
            <a:avLst/>
          </a:prstGeom>
          <a:noFill/>
          <a:ln>
            <a:noFill/>
          </a:ln>
        </p:spPr>
      </p:pic>
      <p:sp>
        <p:nvSpPr>
          <p:cNvPr id="128" name="Google Shape;128;p21"/>
          <p:cNvSpPr txBox="1"/>
          <p:nvPr/>
        </p:nvSpPr>
        <p:spPr>
          <a:xfrm>
            <a:off x="442125" y="1605975"/>
            <a:ext cx="29460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solidFill>
                  <a:srgbClr val="FFE599"/>
                </a:solidFill>
                <a:latin typeface="Raleway"/>
                <a:ea typeface="Raleway"/>
                <a:cs typeface="Raleway"/>
                <a:sym typeface="Raleway"/>
              </a:rPr>
              <a:t>Although safe search settings and filters are helpful, they cannot block cyberbullying, scams, or live broadcasts</a:t>
            </a:r>
            <a:endParaRPr sz="2400">
              <a:solidFill>
                <a:srgbClr val="FFE599"/>
              </a:solidFill>
              <a:latin typeface="Raleway"/>
              <a:ea typeface="Raleway"/>
              <a:cs typeface="Raleway"/>
              <a:sym typeface="Ralewa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32" name="Shape 132"/>
        <p:cNvGrpSpPr/>
        <p:nvPr/>
      </p:nvGrpSpPr>
      <p:grpSpPr>
        <a:xfrm>
          <a:off x="0" y="0"/>
          <a:ext cx="0" cy="0"/>
          <a:chOff x="0" y="0"/>
          <a:chExt cx="0" cy="0"/>
        </a:xfrm>
      </p:grpSpPr>
      <p:sp>
        <p:nvSpPr>
          <p:cNvPr id="133" name="Google Shape;133;p22"/>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Parenting tips</a:t>
            </a:r>
            <a:endParaRPr b="0" sz="4000"/>
          </a:p>
        </p:txBody>
      </p:sp>
      <p:sp>
        <p:nvSpPr>
          <p:cNvPr id="134" name="Google Shape;134;p22"/>
          <p:cNvSpPr txBox="1"/>
          <p:nvPr/>
        </p:nvSpPr>
        <p:spPr>
          <a:xfrm>
            <a:off x="1272200" y="1061675"/>
            <a:ext cx="19254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400">
                <a:solidFill>
                  <a:srgbClr val="FFE599"/>
                </a:solidFill>
                <a:latin typeface="Raleway"/>
                <a:ea typeface="Raleway"/>
                <a:cs typeface="Raleway"/>
                <a:sym typeface="Raleway"/>
              </a:rPr>
              <a:t>Avoid</a:t>
            </a:r>
            <a:endParaRPr b="1" sz="2400">
              <a:solidFill>
                <a:srgbClr val="FFE599"/>
              </a:solidFill>
              <a:latin typeface="Raleway"/>
              <a:ea typeface="Raleway"/>
              <a:cs typeface="Raleway"/>
              <a:sym typeface="Raleway"/>
            </a:endParaRPr>
          </a:p>
        </p:txBody>
      </p:sp>
      <p:cxnSp>
        <p:nvCxnSpPr>
          <p:cNvPr id="135" name="Google Shape;135;p22"/>
          <p:cNvCxnSpPr/>
          <p:nvPr/>
        </p:nvCxnSpPr>
        <p:spPr>
          <a:xfrm>
            <a:off x="4554825" y="1286200"/>
            <a:ext cx="0" cy="3293100"/>
          </a:xfrm>
          <a:prstGeom prst="straightConnector1">
            <a:avLst/>
          </a:prstGeom>
          <a:noFill/>
          <a:ln cap="flat" cmpd="sng" w="28575">
            <a:solidFill>
              <a:srgbClr val="FFF2CC"/>
            </a:solidFill>
            <a:prstDash val="solid"/>
            <a:round/>
            <a:headEnd len="med" w="med" type="none"/>
            <a:tailEnd len="med" w="med" type="none"/>
          </a:ln>
        </p:spPr>
      </p:cxnSp>
      <p:sp>
        <p:nvSpPr>
          <p:cNvPr id="136" name="Google Shape;136;p22"/>
          <p:cNvSpPr txBox="1"/>
          <p:nvPr/>
        </p:nvSpPr>
        <p:spPr>
          <a:xfrm>
            <a:off x="5969375" y="1061675"/>
            <a:ext cx="19254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400">
                <a:solidFill>
                  <a:srgbClr val="FFE599"/>
                </a:solidFill>
                <a:latin typeface="Raleway"/>
                <a:ea typeface="Raleway"/>
                <a:cs typeface="Raleway"/>
                <a:sym typeface="Raleway"/>
              </a:rPr>
              <a:t>Try to</a:t>
            </a:r>
            <a:endParaRPr b="1" sz="2400">
              <a:solidFill>
                <a:srgbClr val="FFE599"/>
              </a:solidFill>
              <a:latin typeface="Raleway"/>
              <a:ea typeface="Raleway"/>
              <a:cs typeface="Raleway"/>
              <a:sym typeface="Raleway"/>
            </a:endParaRPr>
          </a:p>
        </p:txBody>
      </p:sp>
      <p:sp>
        <p:nvSpPr>
          <p:cNvPr id="137" name="Google Shape;137;p22"/>
          <p:cNvSpPr txBox="1"/>
          <p:nvPr/>
        </p:nvSpPr>
        <p:spPr>
          <a:xfrm>
            <a:off x="277150" y="1840300"/>
            <a:ext cx="4192800" cy="2770500"/>
          </a:xfrm>
          <a:prstGeom prst="rect">
            <a:avLst/>
          </a:prstGeom>
          <a:noFill/>
          <a:ln>
            <a:noFill/>
          </a:ln>
        </p:spPr>
        <p:txBody>
          <a:bodyPr anchorCtr="0" anchor="t" bIns="91425" lIns="91425" spcFirstLastPara="1" rIns="91425" wrap="square" tIns="91425">
            <a:spAutoFit/>
          </a:bodyPr>
          <a:lstStyle/>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Judging or </a:t>
            </a:r>
            <a:r>
              <a:rPr lang="en-GB" sz="2400">
                <a:solidFill>
                  <a:srgbClr val="FFE599"/>
                </a:solidFill>
                <a:latin typeface="Lato"/>
                <a:ea typeface="Lato"/>
                <a:cs typeface="Lato"/>
                <a:sym typeface="Lato"/>
              </a:rPr>
              <a:t>disapproving</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Banning apps and sites</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Confiscating devices</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Overreacting </a:t>
            </a:r>
            <a:endParaRPr sz="2400">
              <a:solidFill>
                <a:srgbClr val="FFE599"/>
              </a:solidFill>
              <a:latin typeface="Lato"/>
              <a:ea typeface="Lato"/>
              <a:cs typeface="Lato"/>
              <a:sym typeface="Lato"/>
            </a:endParaRPr>
          </a:p>
        </p:txBody>
      </p:sp>
      <p:sp>
        <p:nvSpPr>
          <p:cNvPr id="138" name="Google Shape;138;p22"/>
          <p:cNvSpPr txBox="1"/>
          <p:nvPr/>
        </p:nvSpPr>
        <p:spPr>
          <a:xfrm>
            <a:off x="4681775" y="1840300"/>
            <a:ext cx="4192800" cy="2770500"/>
          </a:xfrm>
          <a:prstGeom prst="rect">
            <a:avLst/>
          </a:prstGeom>
          <a:noFill/>
          <a:ln>
            <a:noFill/>
          </a:ln>
        </p:spPr>
        <p:txBody>
          <a:bodyPr anchorCtr="0" anchor="t" bIns="91425" lIns="91425" spcFirstLastPara="1" rIns="91425" wrap="square" tIns="91425">
            <a:spAutoFit/>
          </a:bodyPr>
          <a:lstStyle/>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Take an active interest</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Know what apps your child uses</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Explore privacy settings for new apps together</a:t>
            </a:r>
            <a:endParaRPr sz="2400">
              <a:solidFill>
                <a:srgbClr val="FFE599"/>
              </a:solidFill>
              <a:latin typeface="Lato"/>
              <a:ea typeface="Lato"/>
              <a:cs typeface="Lato"/>
              <a:sym typeface="La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FA8DC"/>
        </a:solidFill>
      </p:bgPr>
    </p:bg>
    <p:spTree>
      <p:nvGrpSpPr>
        <p:cNvPr id="142" name="Shape 142"/>
        <p:cNvGrpSpPr/>
        <p:nvPr/>
      </p:nvGrpSpPr>
      <p:grpSpPr>
        <a:xfrm>
          <a:off x="0" y="0"/>
          <a:ext cx="0" cy="0"/>
          <a:chOff x="0" y="0"/>
          <a:chExt cx="0" cy="0"/>
        </a:xfrm>
      </p:grpSpPr>
      <p:pic>
        <p:nvPicPr>
          <p:cNvPr id="143" name="Google Shape;143;p23"/>
          <p:cNvPicPr preferRelativeResize="0"/>
          <p:nvPr/>
        </p:nvPicPr>
        <p:blipFill>
          <a:blip r:embed="rId3">
            <a:alphaModFix/>
          </a:blip>
          <a:stretch>
            <a:fillRect/>
          </a:stretch>
        </p:blipFill>
        <p:spPr>
          <a:xfrm>
            <a:off x="1538700" y="952075"/>
            <a:ext cx="5727524" cy="2834175"/>
          </a:xfrm>
          <a:prstGeom prst="rect">
            <a:avLst/>
          </a:prstGeom>
          <a:noFill/>
          <a:ln>
            <a:noFill/>
          </a:ln>
          <a:effectLst>
            <a:outerShdw blurRad="42863" rotWithShape="0" algn="bl" dir="2760000" dist="114300">
              <a:srgbClr val="000000">
                <a:alpha val="50000"/>
              </a:srgbClr>
            </a:outerShdw>
          </a:effectLst>
        </p:spPr>
      </p:pic>
      <p:sp>
        <p:nvSpPr>
          <p:cNvPr id="144" name="Google Shape;144;p23"/>
          <p:cNvSpPr txBox="1"/>
          <p:nvPr/>
        </p:nvSpPr>
        <p:spPr>
          <a:xfrm>
            <a:off x="283625" y="3978400"/>
            <a:ext cx="2621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Lato"/>
                <a:ea typeface="Lato"/>
                <a:cs typeface="Lato"/>
                <a:sym typeface="Lato"/>
              </a:rPr>
              <a:t>These are likely to cause your child to hide things from you</a:t>
            </a:r>
            <a:endParaRPr>
              <a:latin typeface="Lato"/>
              <a:ea typeface="Lato"/>
              <a:cs typeface="Lato"/>
              <a:sym typeface="Lato"/>
            </a:endParaRPr>
          </a:p>
        </p:txBody>
      </p:sp>
      <p:sp>
        <p:nvSpPr>
          <p:cNvPr id="145" name="Google Shape;145;p23"/>
          <p:cNvSpPr txBox="1"/>
          <p:nvPr/>
        </p:nvSpPr>
        <p:spPr>
          <a:xfrm>
            <a:off x="6314850" y="4038825"/>
            <a:ext cx="2621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Lato"/>
                <a:ea typeface="Lato"/>
                <a:cs typeface="Lato"/>
                <a:sym typeface="Lato"/>
              </a:rPr>
              <a:t>These are likely to cause your child to tell you things</a:t>
            </a:r>
            <a:endParaRPr>
              <a:latin typeface="Lato"/>
              <a:ea typeface="Lato"/>
              <a:cs typeface="Lato"/>
              <a:sym typeface="Lato"/>
            </a:endParaRPr>
          </a:p>
        </p:txBody>
      </p:sp>
      <p:cxnSp>
        <p:nvCxnSpPr>
          <p:cNvPr id="146" name="Google Shape;146;p23"/>
          <p:cNvCxnSpPr/>
          <p:nvPr/>
        </p:nvCxnSpPr>
        <p:spPr>
          <a:xfrm flipH="1" rot="10800000">
            <a:off x="1134425" y="3204150"/>
            <a:ext cx="567300" cy="651600"/>
          </a:xfrm>
          <a:prstGeom prst="straightConnector1">
            <a:avLst/>
          </a:prstGeom>
          <a:noFill/>
          <a:ln cap="flat" cmpd="sng" w="38100">
            <a:solidFill>
              <a:srgbClr val="FFD966"/>
            </a:solidFill>
            <a:prstDash val="solid"/>
            <a:round/>
            <a:headEnd len="med" w="med" type="none"/>
            <a:tailEnd len="med" w="med" type="triangle"/>
          </a:ln>
        </p:spPr>
      </p:cxnSp>
      <p:cxnSp>
        <p:nvCxnSpPr>
          <p:cNvPr id="147" name="Google Shape;147;p23"/>
          <p:cNvCxnSpPr/>
          <p:nvPr/>
        </p:nvCxnSpPr>
        <p:spPr>
          <a:xfrm rot="10800000">
            <a:off x="7043825" y="3587700"/>
            <a:ext cx="429300" cy="498000"/>
          </a:xfrm>
          <a:prstGeom prst="straightConnector1">
            <a:avLst/>
          </a:prstGeom>
          <a:noFill/>
          <a:ln cap="flat" cmpd="sng" w="38100">
            <a:solidFill>
              <a:srgbClr val="FFD966"/>
            </a:solidFill>
            <a:prstDash val="solid"/>
            <a:round/>
            <a:headEnd len="med" w="med" type="none"/>
            <a:tailEnd len="med" w="med" type="triangl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51" name="Shape 151"/>
        <p:cNvGrpSpPr/>
        <p:nvPr/>
      </p:nvGrpSpPr>
      <p:grpSpPr>
        <a:xfrm>
          <a:off x="0" y="0"/>
          <a:ext cx="0" cy="0"/>
          <a:chOff x="0" y="0"/>
          <a:chExt cx="0" cy="0"/>
        </a:xfrm>
      </p:grpSpPr>
      <p:sp>
        <p:nvSpPr>
          <p:cNvPr id="152" name="Google Shape;152;p24"/>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Screen Time</a:t>
            </a:r>
            <a:endParaRPr b="0" sz="4000"/>
          </a:p>
        </p:txBody>
      </p:sp>
      <p:sp>
        <p:nvSpPr>
          <p:cNvPr id="153" name="Google Shape;153;p24"/>
          <p:cNvSpPr txBox="1"/>
          <p:nvPr/>
        </p:nvSpPr>
        <p:spPr>
          <a:xfrm>
            <a:off x="406425" y="1197700"/>
            <a:ext cx="84393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solidFill>
                  <a:srgbClr val="FFE599"/>
                </a:solidFill>
                <a:latin typeface="Lato"/>
                <a:ea typeface="Lato"/>
                <a:cs typeface="Lato"/>
                <a:sym typeface="Lato"/>
              </a:rPr>
              <a:t>Spending time online is only a problem if it interferes with other things…</a:t>
            </a:r>
            <a:endParaRPr sz="2400">
              <a:solidFill>
                <a:srgbClr val="FFE599"/>
              </a:solidFill>
              <a:latin typeface="Lato"/>
              <a:ea typeface="Lato"/>
              <a:cs typeface="Lato"/>
              <a:sym typeface="Lato"/>
            </a:endParaRPr>
          </a:p>
        </p:txBody>
      </p:sp>
      <p:pic>
        <p:nvPicPr>
          <p:cNvPr id="154" name="Google Shape;154;p24"/>
          <p:cNvPicPr preferRelativeResize="0"/>
          <p:nvPr/>
        </p:nvPicPr>
        <p:blipFill>
          <a:blip r:embed="rId3">
            <a:alphaModFix/>
          </a:blip>
          <a:stretch>
            <a:fillRect/>
          </a:stretch>
        </p:blipFill>
        <p:spPr>
          <a:xfrm>
            <a:off x="249525" y="2287100"/>
            <a:ext cx="2219590" cy="1525975"/>
          </a:xfrm>
          <a:prstGeom prst="rect">
            <a:avLst/>
          </a:prstGeom>
          <a:noFill/>
          <a:ln>
            <a:noFill/>
          </a:ln>
        </p:spPr>
      </p:pic>
      <p:pic>
        <p:nvPicPr>
          <p:cNvPr id="155" name="Google Shape;155;p24"/>
          <p:cNvPicPr preferRelativeResize="0"/>
          <p:nvPr/>
        </p:nvPicPr>
        <p:blipFill rotWithShape="1">
          <a:blip r:embed="rId4">
            <a:alphaModFix/>
          </a:blip>
          <a:srcRect b="6730" l="17476" r="8723" t="17131"/>
          <a:stretch/>
        </p:blipFill>
        <p:spPr>
          <a:xfrm>
            <a:off x="2554190" y="2287100"/>
            <a:ext cx="2219591" cy="1525976"/>
          </a:xfrm>
          <a:prstGeom prst="rect">
            <a:avLst/>
          </a:prstGeom>
          <a:noFill/>
          <a:ln>
            <a:noFill/>
          </a:ln>
        </p:spPr>
      </p:pic>
      <p:pic>
        <p:nvPicPr>
          <p:cNvPr id="156" name="Google Shape;156;p24"/>
          <p:cNvPicPr preferRelativeResize="0"/>
          <p:nvPr/>
        </p:nvPicPr>
        <p:blipFill rotWithShape="1">
          <a:blip r:embed="rId5">
            <a:alphaModFix/>
          </a:blip>
          <a:srcRect b="0" l="15467" r="10133" t="3278"/>
          <a:stretch/>
        </p:blipFill>
        <p:spPr>
          <a:xfrm>
            <a:off x="4858855" y="2287100"/>
            <a:ext cx="2086914" cy="1525975"/>
          </a:xfrm>
          <a:prstGeom prst="rect">
            <a:avLst/>
          </a:prstGeom>
          <a:noFill/>
          <a:ln>
            <a:noFill/>
          </a:ln>
        </p:spPr>
      </p:pic>
      <p:pic>
        <p:nvPicPr>
          <p:cNvPr id="157" name="Google Shape;157;p24"/>
          <p:cNvPicPr preferRelativeResize="0"/>
          <p:nvPr/>
        </p:nvPicPr>
        <p:blipFill rotWithShape="1">
          <a:blip r:embed="rId6">
            <a:alphaModFix/>
          </a:blip>
          <a:srcRect b="3250" l="10194" r="11808" t="4130"/>
          <a:stretch/>
        </p:blipFill>
        <p:spPr>
          <a:xfrm>
            <a:off x="7030827" y="2287100"/>
            <a:ext cx="1829298" cy="1525975"/>
          </a:xfrm>
          <a:prstGeom prst="rect">
            <a:avLst/>
          </a:prstGeom>
          <a:noFill/>
          <a:ln>
            <a:noFill/>
          </a:ln>
        </p:spPr>
      </p:pic>
      <p:sp>
        <p:nvSpPr>
          <p:cNvPr id="158" name="Google Shape;158;p24"/>
          <p:cNvSpPr txBox="1"/>
          <p:nvPr/>
        </p:nvSpPr>
        <p:spPr>
          <a:xfrm>
            <a:off x="406425" y="3910250"/>
            <a:ext cx="19299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Sleep</a:t>
            </a:r>
            <a:endParaRPr sz="2400">
              <a:solidFill>
                <a:srgbClr val="FFE599"/>
              </a:solidFill>
              <a:latin typeface="Lato"/>
              <a:ea typeface="Lato"/>
              <a:cs typeface="Lato"/>
              <a:sym typeface="Lato"/>
            </a:endParaRPr>
          </a:p>
        </p:txBody>
      </p:sp>
      <p:sp>
        <p:nvSpPr>
          <p:cNvPr id="159" name="Google Shape;159;p24"/>
          <p:cNvSpPr txBox="1"/>
          <p:nvPr/>
        </p:nvSpPr>
        <p:spPr>
          <a:xfrm>
            <a:off x="2699025" y="3910250"/>
            <a:ext cx="19299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Exercise</a:t>
            </a:r>
            <a:endParaRPr sz="2400">
              <a:solidFill>
                <a:srgbClr val="FFE599"/>
              </a:solidFill>
              <a:latin typeface="Lato"/>
              <a:ea typeface="Lato"/>
              <a:cs typeface="Lato"/>
              <a:sym typeface="Lato"/>
            </a:endParaRPr>
          </a:p>
        </p:txBody>
      </p:sp>
      <p:sp>
        <p:nvSpPr>
          <p:cNvPr id="160" name="Google Shape;160;p24"/>
          <p:cNvSpPr txBox="1"/>
          <p:nvPr/>
        </p:nvSpPr>
        <p:spPr>
          <a:xfrm>
            <a:off x="4937363" y="3910250"/>
            <a:ext cx="19299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Socialising</a:t>
            </a:r>
            <a:endParaRPr sz="2400">
              <a:solidFill>
                <a:srgbClr val="FFE599"/>
              </a:solidFill>
              <a:latin typeface="Lato"/>
              <a:ea typeface="Lato"/>
              <a:cs typeface="Lato"/>
              <a:sym typeface="Lato"/>
            </a:endParaRPr>
          </a:p>
        </p:txBody>
      </p:sp>
      <p:sp>
        <p:nvSpPr>
          <p:cNvPr id="161" name="Google Shape;161;p24"/>
          <p:cNvSpPr txBox="1"/>
          <p:nvPr/>
        </p:nvSpPr>
        <p:spPr>
          <a:xfrm>
            <a:off x="7030824" y="3910250"/>
            <a:ext cx="18294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Learning</a:t>
            </a:r>
            <a:endParaRPr sz="2400">
              <a:solidFill>
                <a:srgbClr val="FFE599"/>
              </a:solidFill>
              <a:latin typeface="Lato"/>
              <a:ea typeface="Lato"/>
              <a:cs typeface="Lato"/>
              <a:sym typeface="Lat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8"/>
                                        </p:tgtEl>
                                        <p:attrNameLst>
                                          <p:attrName>style.visibility</p:attrName>
                                        </p:attrNameLst>
                                      </p:cBhvr>
                                      <p:to>
                                        <p:strVal val="visible"/>
                                      </p:to>
                                    </p:set>
                                    <p:animEffect filter="fade" transition="in">
                                      <p:cBhvr>
                                        <p:cTn dur="1000"/>
                                        <p:tgtEl>
                                          <p:spTgt spid="158"/>
                                        </p:tgtEl>
                                      </p:cBhvr>
                                    </p:animEffect>
                                  </p:childTnLst>
                                </p:cTn>
                              </p:par>
                              <p:par>
                                <p:cTn fill="hold" nodeType="with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1000"/>
                                        <p:tgtEl>
                                          <p:spTgt spid="159"/>
                                        </p:tgtEl>
                                      </p:cBhvr>
                                    </p:animEffect>
                                  </p:childTnLst>
                                </p:cTn>
                              </p:par>
                              <p:par>
                                <p:cTn fill="hold" nodeType="withEffect" presetClass="entr" presetID="10" presetSubtype="0">
                                  <p:stCondLst>
                                    <p:cond delay="0"/>
                                  </p:stCondLst>
                                  <p:childTnLst>
                                    <p:set>
                                      <p:cBhvr>
                                        <p:cTn dur="1" fill="hold">
                                          <p:stCondLst>
                                            <p:cond delay="0"/>
                                          </p:stCondLst>
                                        </p:cTn>
                                        <p:tgtEl>
                                          <p:spTgt spid="160"/>
                                        </p:tgtEl>
                                        <p:attrNameLst>
                                          <p:attrName>style.visibility</p:attrName>
                                        </p:attrNameLst>
                                      </p:cBhvr>
                                      <p:to>
                                        <p:strVal val="visible"/>
                                      </p:to>
                                    </p:set>
                                    <p:animEffect filter="fade" transition="in">
                                      <p:cBhvr>
                                        <p:cTn dur="1000"/>
                                        <p:tgtEl>
                                          <p:spTgt spid="160"/>
                                        </p:tgtEl>
                                      </p:cBhvr>
                                    </p:animEffect>
                                  </p:childTnLst>
                                </p:cTn>
                              </p:par>
                              <p:par>
                                <p:cTn fill="hold" nodeType="withEffect" presetClass="entr" presetID="10" presetSubtype="0">
                                  <p:stCondLst>
                                    <p:cond delay="0"/>
                                  </p:stCondLst>
                                  <p:childTnLst>
                                    <p:set>
                                      <p:cBhvr>
                                        <p:cTn dur="1" fill="hold">
                                          <p:stCondLst>
                                            <p:cond delay="0"/>
                                          </p:stCondLst>
                                        </p:cTn>
                                        <p:tgtEl>
                                          <p:spTgt spid="161"/>
                                        </p:tgtEl>
                                        <p:attrNameLst>
                                          <p:attrName>style.visibility</p:attrName>
                                        </p:attrNameLst>
                                      </p:cBhvr>
                                      <p:to>
                                        <p:strVal val="visible"/>
                                      </p:to>
                                    </p:set>
                                    <p:animEffect filter="fade" transition="in">
                                      <p:cBhvr>
                                        <p:cTn dur="1000"/>
                                        <p:tgtEl>
                                          <p:spTgt spid="1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D85C6"/>
        </a:solidFill>
      </p:bgPr>
    </p:bg>
    <p:spTree>
      <p:nvGrpSpPr>
        <p:cNvPr id="165" name="Shape 165"/>
        <p:cNvGrpSpPr/>
        <p:nvPr/>
      </p:nvGrpSpPr>
      <p:grpSpPr>
        <a:xfrm>
          <a:off x="0" y="0"/>
          <a:ext cx="0" cy="0"/>
          <a:chOff x="0" y="0"/>
          <a:chExt cx="0" cy="0"/>
        </a:xfrm>
      </p:grpSpPr>
      <p:sp>
        <p:nvSpPr>
          <p:cNvPr id="166" name="Google Shape;166;p25"/>
          <p:cNvSpPr txBox="1"/>
          <p:nvPr>
            <p:ph type="title"/>
          </p:nvPr>
        </p:nvSpPr>
        <p:spPr>
          <a:xfrm>
            <a:off x="423600" y="1779525"/>
            <a:ext cx="8296800" cy="14085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sz="7200"/>
              <a:t>Social media</a:t>
            </a:r>
            <a:endParaRPr b="0" sz="7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70" name="Shape 170"/>
        <p:cNvGrpSpPr/>
        <p:nvPr/>
      </p:nvGrpSpPr>
      <p:grpSpPr>
        <a:xfrm>
          <a:off x="0" y="0"/>
          <a:ext cx="0" cy="0"/>
          <a:chOff x="0" y="0"/>
          <a:chExt cx="0" cy="0"/>
        </a:xfrm>
      </p:grpSpPr>
      <p:sp>
        <p:nvSpPr>
          <p:cNvPr id="171" name="Google Shape;171;p26"/>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Social media use is on the rise</a:t>
            </a:r>
            <a:endParaRPr b="0" sz="4000"/>
          </a:p>
        </p:txBody>
      </p:sp>
      <p:pic>
        <p:nvPicPr>
          <p:cNvPr id="172" name="Google Shape;172;p26"/>
          <p:cNvPicPr preferRelativeResize="0"/>
          <p:nvPr/>
        </p:nvPicPr>
        <p:blipFill>
          <a:blip r:embed="rId3">
            <a:alphaModFix/>
          </a:blip>
          <a:stretch>
            <a:fillRect/>
          </a:stretch>
        </p:blipFill>
        <p:spPr>
          <a:xfrm>
            <a:off x="1874138" y="1324075"/>
            <a:ext cx="5361376" cy="3254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76" name="Shape 176"/>
        <p:cNvGrpSpPr/>
        <p:nvPr/>
      </p:nvGrpSpPr>
      <p:grpSpPr>
        <a:xfrm>
          <a:off x="0" y="0"/>
          <a:ext cx="0" cy="0"/>
          <a:chOff x="0" y="0"/>
          <a:chExt cx="0" cy="0"/>
        </a:xfrm>
      </p:grpSpPr>
      <p:sp>
        <p:nvSpPr>
          <p:cNvPr id="177" name="Google Shape;177;p27"/>
          <p:cNvSpPr txBox="1"/>
          <p:nvPr>
            <p:ph type="title"/>
          </p:nvPr>
        </p:nvSpPr>
        <p:spPr>
          <a:xfrm>
            <a:off x="406425" y="422200"/>
            <a:ext cx="5564400" cy="203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1100"/>
              <a:buNone/>
            </a:pPr>
            <a:r>
              <a:rPr lang="en-GB" sz="4000"/>
              <a:t>Social media can be great for children with SEND</a:t>
            </a:r>
            <a:endParaRPr sz="4000"/>
          </a:p>
        </p:txBody>
      </p:sp>
      <p:pic>
        <p:nvPicPr>
          <p:cNvPr id="178" name="Google Shape;178;p27"/>
          <p:cNvPicPr preferRelativeResize="0"/>
          <p:nvPr/>
        </p:nvPicPr>
        <p:blipFill>
          <a:blip r:embed="rId3">
            <a:alphaModFix/>
          </a:blip>
          <a:stretch>
            <a:fillRect/>
          </a:stretch>
        </p:blipFill>
        <p:spPr>
          <a:xfrm>
            <a:off x="6032151" y="199991"/>
            <a:ext cx="2683825" cy="4743525"/>
          </a:xfrm>
          <a:prstGeom prst="rect">
            <a:avLst/>
          </a:prstGeom>
          <a:noFill/>
          <a:ln>
            <a:noFill/>
          </a:ln>
        </p:spPr>
      </p:pic>
      <p:sp>
        <p:nvSpPr>
          <p:cNvPr id="179" name="Google Shape;179;p27"/>
          <p:cNvSpPr txBox="1"/>
          <p:nvPr/>
        </p:nvSpPr>
        <p:spPr>
          <a:xfrm>
            <a:off x="406425" y="2782625"/>
            <a:ext cx="5304000" cy="1662300"/>
          </a:xfrm>
          <a:prstGeom prst="rect">
            <a:avLst/>
          </a:prstGeom>
          <a:noFill/>
          <a:ln>
            <a:noFill/>
          </a:ln>
        </p:spPr>
        <p:txBody>
          <a:bodyPr anchorCtr="0" anchor="t" bIns="91425" lIns="91425" spcFirstLastPara="1" rIns="91425" wrap="square" tIns="91425">
            <a:spAutoFit/>
          </a:bodyPr>
          <a:lstStyle/>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Reduces isolation</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Exposes SEND children to new potential harms</a:t>
            </a:r>
            <a:endParaRPr sz="2400">
              <a:solidFill>
                <a:srgbClr val="FFE599"/>
              </a:solidFill>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83" name="Shape 183"/>
        <p:cNvGrpSpPr/>
        <p:nvPr/>
      </p:nvGrpSpPr>
      <p:grpSpPr>
        <a:xfrm>
          <a:off x="0" y="0"/>
          <a:ext cx="0" cy="0"/>
          <a:chOff x="0" y="0"/>
          <a:chExt cx="0" cy="0"/>
        </a:xfrm>
      </p:grpSpPr>
      <p:sp>
        <p:nvSpPr>
          <p:cNvPr id="184" name="Google Shape;184;p28"/>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What apps are children using?</a:t>
            </a:r>
            <a:endParaRPr b="0" sz="4000"/>
          </a:p>
        </p:txBody>
      </p:sp>
      <p:sp>
        <p:nvSpPr>
          <p:cNvPr id="185" name="Google Shape;185;p28"/>
          <p:cNvSpPr txBox="1"/>
          <p:nvPr/>
        </p:nvSpPr>
        <p:spPr>
          <a:xfrm>
            <a:off x="435425" y="1374700"/>
            <a:ext cx="84393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solidFill>
                  <a:srgbClr val="FFE599"/>
                </a:solidFill>
                <a:latin typeface="Lato"/>
                <a:ea typeface="Lato"/>
                <a:cs typeface="Lato"/>
                <a:sym typeface="Lato"/>
              </a:rPr>
              <a:t>It varies from school to school, year to year, group to group, but here are the mostly popular for young people:</a:t>
            </a:r>
            <a:endParaRPr sz="2400">
              <a:solidFill>
                <a:srgbClr val="FFE599"/>
              </a:solidFill>
              <a:latin typeface="Lato"/>
              <a:ea typeface="Lato"/>
              <a:cs typeface="Lato"/>
              <a:sym typeface="Lato"/>
            </a:endParaRPr>
          </a:p>
        </p:txBody>
      </p:sp>
      <p:pic>
        <p:nvPicPr>
          <p:cNvPr id="186" name="Google Shape;186;p28"/>
          <p:cNvPicPr preferRelativeResize="0"/>
          <p:nvPr/>
        </p:nvPicPr>
        <p:blipFill rotWithShape="1">
          <a:blip r:embed="rId3">
            <a:alphaModFix/>
          </a:blip>
          <a:srcRect b="0" l="23817" r="22041" t="0"/>
          <a:stretch/>
        </p:blipFill>
        <p:spPr>
          <a:xfrm>
            <a:off x="899100" y="2475100"/>
            <a:ext cx="1547025" cy="1600150"/>
          </a:xfrm>
          <a:prstGeom prst="rect">
            <a:avLst/>
          </a:prstGeom>
          <a:noFill/>
          <a:ln>
            <a:noFill/>
          </a:ln>
        </p:spPr>
      </p:pic>
      <p:pic>
        <p:nvPicPr>
          <p:cNvPr id="187" name="Google Shape;187;p28"/>
          <p:cNvPicPr preferRelativeResize="0"/>
          <p:nvPr/>
        </p:nvPicPr>
        <p:blipFill>
          <a:blip r:embed="rId4">
            <a:alphaModFix/>
          </a:blip>
          <a:stretch>
            <a:fillRect/>
          </a:stretch>
        </p:blipFill>
        <p:spPr>
          <a:xfrm>
            <a:off x="2911450" y="2475100"/>
            <a:ext cx="1624750" cy="1624750"/>
          </a:xfrm>
          <a:prstGeom prst="rect">
            <a:avLst/>
          </a:prstGeom>
          <a:noFill/>
          <a:ln>
            <a:noFill/>
          </a:ln>
        </p:spPr>
      </p:pic>
      <p:pic>
        <p:nvPicPr>
          <p:cNvPr id="188" name="Google Shape;188;p28"/>
          <p:cNvPicPr preferRelativeResize="0"/>
          <p:nvPr/>
        </p:nvPicPr>
        <p:blipFill>
          <a:blip r:embed="rId5">
            <a:alphaModFix/>
          </a:blip>
          <a:stretch>
            <a:fillRect/>
          </a:stretch>
        </p:blipFill>
        <p:spPr>
          <a:xfrm>
            <a:off x="5001525" y="2475100"/>
            <a:ext cx="1624750" cy="1624750"/>
          </a:xfrm>
          <a:prstGeom prst="rect">
            <a:avLst/>
          </a:prstGeom>
          <a:noFill/>
          <a:ln>
            <a:noFill/>
          </a:ln>
        </p:spPr>
      </p:pic>
      <p:pic>
        <p:nvPicPr>
          <p:cNvPr id="189" name="Google Shape;189;p28"/>
          <p:cNvPicPr preferRelativeResize="0"/>
          <p:nvPr/>
        </p:nvPicPr>
        <p:blipFill>
          <a:blip r:embed="rId6">
            <a:alphaModFix/>
          </a:blip>
          <a:stretch>
            <a:fillRect/>
          </a:stretch>
        </p:blipFill>
        <p:spPr>
          <a:xfrm>
            <a:off x="7091600" y="2475100"/>
            <a:ext cx="1390733" cy="1624750"/>
          </a:xfrm>
          <a:prstGeom prst="rect">
            <a:avLst/>
          </a:prstGeom>
          <a:noFill/>
          <a:ln>
            <a:noFill/>
          </a:ln>
        </p:spPr>
      </p:pic>
      <p:sp>
        <p:nvSpPr>
          <p:cNvPr id="190" name="Google Shape;190;p28"/>
          <p:cNvSpPr txBox="1"/>
          <p:nvPr/>
        </p:nvSpPr>
        <p:spPr>
          <a:xfrm>
            <a:off x="634675" y="4075250"/>
            <a:ext cx="19677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Snapchat</a:t>
            </a:r>
            <a:endParaRPr sz="2400">
              <a:solidFill>
                <a:srgbClr val="FFE599"/>
              </a:solidFill>
              <a:latin typeface="Lato"/>
              <a:ea typeface="Lato"/>
              <a:cs typeface="Lato"/>
              <a:sym typeface="Lato"/>
            </a:endParaRPr>
          </a:p>
        </p:txBody>
      </p:sp>
      <p:sp>
        <p:nvSpPr>
          <p:cNvPr id="191" name="Google Shape;191;p28"/>
          <p:cNvSpPr txBox="1"/>
          <p:nvPr/>
        </p:nvSpPr>
        <p:spPr>
          <a:xfrm>
            <a:off x="2818100" y="4075250"/>
            <a:ext cx="19677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WhatsApp</a:t>
            </a:r>
            <a:endParaRPr sz="2400">
              <a:solidFill>
                <a:srgbClr val="FFE599"/>
              </a:solidFill>
              <a:latin typeface="Lato"/>
              <a:ea typeface="Lato"/>
              <a:cs typeface="Lato"/>
              <a:sym typeface="Lato"/>
            </a:endParaRPr>
          </a:p>
        </p:txBody>
      </p:sp>
      <p:sp>
        <p:nvSpPr>
          <p:cNvPr id="192" name="Google Shape;192;p28"/>
          <p:cNvSpPr txBox="1"/>
          <p:nvPr/>
        </p:nvSpPr>
        <p:spPr>
          <a:xfrm>
            <a:off x="4830050" y="4075250"/>
            <a:ext cx="19677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Instagram</a:t>
            </a:r>
            <a:endParaRPr sz="2400">
              <a:solidFill>
                <a:srgbClr val="FFE599"/>
              </a:solidFill>
              <a:latin typeface="Lato"/>
              <a:ea typeface="Lato"/>
              <a:cs typeface="Lato"/>
              <a:sym typeface="Lato"/>
            </a:endParaRPr>
          </a:p>
        </p:txBody>
      </p:sp>
      <p:sp>
        <p:nvSpPr>
          <p:cNvPr id="193" name="Google Shape;193;p28"/>
          <p:cNvSpPr txBox="1"/>
          <p:nvPr/>
        </p:nvSpPr>
        <p:spPr>
          <a:xfrm>
            <a:off x="6842000" y="4075250"/>
            <a:ext cx="19677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400">
                <a:solidFill>
                  <a:srgbClr val="FFE599"/>
                </a:solidFill>
                <a:latin typeface="Lato"/>
                <a:ea typeface="Lato"/>
                <a:cs typeface="Lato"/>
                <a:sym typeface="Lato"/>
              </a:rPr>
              <a:t>TikTok</a:t>
            </a:r>
            <a:endParaRPr sz="2400">
              <a:solidFill>
                <a:srgbClr val="FFE599"/>
              </a:solidFill>
              <a:latin typeface="Lato"/>
              <a:ea typeface="Lato"/>
              <a:cs typeface="Lato"/>
              <a:sym typeface="Lat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197" name="Shape 197"/>
        <p:cNvGrpSpPr/>
        <p:nvPr/>
      </p:nvGrpSpPr>
      <p:grpSpPr>
        <a:xfrm>
          <a:off x="0" y="0"/>
          <a:ext cx="0" cy="0"/>
          <a:chOff x="0" y="0"/>
          <a:chExt cx="0" cy="0"/>
        </a:xfrm>
      </p:grpSpPr>
      <p:pic>
        <p:nvPicPr>
          <p:cNvPr id="198" name="Google Shape;198;p29"/>
          <p:cNvPicPr preferRelativeResize="0"/>
          <p:nvPr/>
        </p:nvPicPr>
        <p:blipFill>
          <a:blip r:embed="rId3">
            <a:alphaModFix/>
          </a:blip>
          <a:stretch>
            <a:fillRect/>
          </a:stretch>
        </p:blipFill>
        <p:spPr>
          <a:xfrm>
            <a:off x="3920950" y="1197700"/>
            <a:ext cx="4766325" cy="3271099"/>
          </a:xfrm>
          <a:prstGeom prst="rect">
            <a:avLst/>
          </a:prstGeom>
          <a:noFill/>
          <a:ln>
            <a:noFill/>
          </a:ln>
        </p:spPr>
      </p:pic>
      <p:sp>
        <p:nvSpPr>
          <p:cNvPr id="199" name="Google Shape;199;p29"/>
          <p:cNvSpPr txBox="1"/>
          <p:nvPr>
            <p:ph type="title"/>
          </p:nvPr>
        </p:nvSpPr>
        <p:spPr>
          <a:xfrm>
            <a:off x="238000" y="422200"/>
            <a:ext cx="88062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Useful website for checking suitability </a:t>
            </a:r>
            <a:endParaRPr b="0" sz="3600"/>
          </a:p>
        </p:txBody>
      </p:sp>
      <p:sp>
        <p:nvSpPr>
          <p:cNvPr id="200" name="Google Shape;200;p29"/>
          <p:cNvSpPr txBox="1"/>
          <p:nvPr/>
        </p:nvSpPr>
        <p:spPr>
          <a:xfrm>
            <a:off x="366775" y="1197700"/>
            <a:ext cx="35541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400">
                <a:solidFill>
                  <a:srgbClr val="FFE599"/>
                </a:solidFill>
                <a:latin typeface="Lato"/>
                <a:ea typeface="Lato"/>
                <a:cs typeface="Lato"/>
                <a:sym typeface="Lato"/>
              </a:rPr>
              <a:t>Common Sense Media</a:t>
            </a:r>
            <a:endParaRPr b="1" sz="2400">
              <a:solidFill>
                <a:srgbClr val="FFE599"/>
              </a:solidFill>
              <a:latin typeface="Lato"/>
              <a:ea typeface="Lato"/>
              <a:cs typeface="Lato"/>
              <a:sym typeface="Lat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04" name="Shape 204"/>
        <p:cNvGrpSpPr/>
        <p:nvPr/>
      </p:nvGrpSpPr>
      <p:grpSpPr>
        <a:xfrm>
          <a:off x="0" y="0"/>
          <a:ext cx="0" cy="0"/>
          <a:chOff x="0" y="0"/>
          <a:chExt cx="0" cy="0"/>
        </a:xfrm>
      </p:grpSpPr>
      <p:sp>
        <p:nvSpPr>
          <p:cNvPr id="205" name="Google Shape;205;p30"/>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Social Media - Top Tips</a:t>
            </a:r>
            <a:endParaRPr b="0" sz="4000"/>
          </a:p>
        </p:txBody>
      </p:sp>
      <p:sp>
        <p:nvSpPr>
          <p:cNvPr id="206" name="Google Shape;206;p30"/>
          <p:cNvSpPr txBox="1"/>
          <p:nvPr/>
        </p:nvSpPr>
        <p:spPr>
          <a:xfrm>
            <a:off x="435425" y="1374700"/>
            <a:ext cx="8439300" cy="3140100"/>
          </a:xfrm>
          <a:prstGeom prst="rect">
            <a:avLst/>
          </a:prstGeom>
          <a:noFill/>
          <a:ln>
            <a:noFill/>
          </a:ln>
        </p:spPr>
        <p:txBody>
          <a:bodyPr anchorCtr="0" anchor="t" bIns="91425" lIns="91425" spcFirstLastPara="1" rIns="91425" wrap="square" tIns="91425">
            <a:spAutoFit/>
          </a:bodyPr>
          <a:lstStyle/>
          <a:p>
            <a:pPr indent="-381000" lvl="0" marL="457200" rtl="0" algn="l">
              <a:spcBef>
                <a:spcPts val="0"/>
              </a:spcBef>
              <a:spcAft>
                <a:spcPts val="0"/>
              </a:spcAft>
              <a:buClr>
                <a:srgbClr val="FFE599"/>
              </a:buClr>
              <a:buSzPts val="2400"/>
              <a:buFont typeface="Lato"/>
              <a:buAutoNum type="arabicPeriod"/>
            </a:pPr>
            <a:r>
              <a:rPr lang="en-GB" sz="2400">
                <a:solidFill>
                  <a:srgbClr val="FFE599"/>
                </a:solidFill>
                <a:latin typeface="Lato"/>
                <a:ea typeface="Lato"/>
                <a:cs typeface="Lato"/>
                <a:sym typeface="Lato"/>
              </a:rPr>
              <a:t>Turn off location settings (for example, in SnapChat)</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AutoNum type="arabicPeriod"/>
            </a:pPr>
            <a:r>
              <a:rPr lang="en-GB" sz="2400">
                <a:solidFill>
                  <a:srgbClr val="FFE599"/>
                </a:solidFill>
                <a:latin typeface="Lato"/>
                <a:ea typeface="Lato"/>
                <a:cs typeface="Lato"/>
                <a:sym typeface="Lato"/>
              </a:rPr>
              <a:t>Turn on privacy and safety settings where possible</a:t>
            </a:r>
            <a:endParaRPr sz="2400">
              <a:solidFill>
                <a:srgbClr val="FFE599"/>
              </a:solidFill>
              <a:latin typeface="Lato"/>
              <a:ea typeface="Lato"/>
              <a:cs typeface="Lato"/>
              <a:sym typeface="Lato"/>
            </a:endParaRPr>
          </a:p>
          <a:p>
            <a:pPr indent="-381000" lvl="1" marL="914400" rtl="0" algn="l">
              <a:spcBef>
                <a:spcPts val="0"/>
              </a:spcBef>
              <a:spcAft>
                <a:spcPts val="0"/>
              </a:spcAft>
              <a:buClr>
                <a:srgbClr val="FFE599"/>
              </a:buClr>
              <a:buSzPts val="2400"/>
              <a:buFont typeface="Lato"/>
              <a:buAutoNum type="alphaLcPeriod"/>
            </a:pPr>
            <a:r>
              <a:rPr lang="en-GB" sz="2400">
                <a:solidFill>
                  <a:srgbClr val="FFE599"/>
                </a:solidFill>
                <a:latin typeface="Lato"/>
                <a:ea typeface="Lato"/>
                <a:cs typeface="Lato"/>
                <a:sym typeface="Lato"/>
              </a:rPr>
              <a:t>Internet provider (e.g. BT)</a:t>
            </a:r>
            <a:endParaRPr sz="2400">
              <a:solidFill>
                <a:srgbClr val="FFE599"/>
              </a:solidFill>
              <a:latin typeface="Lato"/>
              <a:ea typeface="Lato"/>
              <a:cs typeface="Lato"/>
              <a:sym typeface="Lato"/>
            </a:endParaRPr>
          </a:p>
          <a:p>
            <a:pPr indent="-381000" lvl="1" marL="914400" rtl="0" algn="l">
              <a:spcBef>
                <a:spcPts val="0"/>
              </a:spcBef>
              <a:spcAft>
                <a:spcPts val="0"/>
              </a:spcAft>
              <a:buClr>
                <a:srgbClr val="FFE599"/>
              </a:buClr>
              <a:buSzPts val="2400"/>
              <a:buFont typeface="Lato"/>
              <a:buAutoNum type="alphaLcPeriod"/>
            </a:pPr>
            <a:r>
              <a:rPr lang="en-GB" sz="2400">
                <a:solidFill>
                  <a:srgbClr val="FFE599"/>
                </a:solidFill>
                <a:latin typeface="Lato"/>
                <a:ea typeface="Lato"/>
                <a:cs typeface="Lato"/>
                <a:sym typeface="Lato"/>
              </a:rPr>
              <a:t>Phone/tablet</a:t>
            </a:r>
            <a:endParaRPr sz="2400">
              <a:solidFill>
                <a:srgbClr val="FFE599"/>
              </a:solidFill>
              <a:latin typeface="Lato"/>
              <a:ea typeface="Lato"/>
              <a:cs typeface="Lato"/>
              <a:sym typeface="Lato"/>
            </a:endParaRPr>
          </a:p>
          <a:p>
            <a:pPr indent="-381000" lvl="1" marL="914400" rtl="0" algn="l">
              <a:spcBef>
                <a:spcPts val="0"/>
              </a:spcBef>
              <a:spcAft>
                <a:spcPts val="0"/>
              </a:spcAft>
              <a:buClr>
                <a:srgbClr val="FFE599"/>
              </a:buClr>
              <a:buSzPts val="2400"/>
              <a:buFont typeface="Lato"/>
              <a:buAutoNum type="alphaLcPeriod"/>
            </a:pPr>
            <a:r>
              <a:rPr lang="en-GB" sz="2400">
                <a:solidFill>
                  <a:srgbClr val="FFE599"/>
                </a:solidFill>
                <a:latin typeface="Lato"/>
                <a:ea typeface="Lato"/>
                <a:cs typeface="Lato"/>
                <a:sym typeface="Lato"/>
              </a:rPr>
              <a:t>Apps</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AutoNum type="arabicPeriod"/>
            </a:pPr>
            <a:r>
              <a:rPr lang="en-GB" sz="2400">
                <a:solidFill>
                  <a:srgbClr val="FFE599"/>
                </a:solidFill>
                <a:latin typeface="Lato"/>
                <a:ea typeface="Lato"/>
                <a:cs typeface="Lato"/>
                <a:sym typeface="Lato"/>
              </a:rPr>
              <a:t>Regularly talk to your child about their activity</a:t>
            </a:r>
            <a:endParaRPr sz="2400">
              <a:solidFill>
                <a:srgbClr val="FFE599"/>
              </a:solidFill>
              <a:latin typeface="Lato"/>
              <a:ea typeface="Lato"/>
              <a:cs typeface="Lato"/>
              <a:sym typeface="La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10" name="Shape 210"/>
        <p:cNvGrpSpPr/>
        <p:nvPr/>
      </p:nvGrpSpPr>
      <p:grpSpPr>
        <a:xfrm>
          <a:off x="0" y="0"/>
          <a:ext cx="0" cy="0"/>
          <a:chOff x="0" y="0"/>
          <a:chExt cx="0" cy="0"/>
        </a:xfrm>
      </p:grpSpPr>
      <p:sp>
        <p:nvSpPr>
          <p:cNvPr id="211" name="Google Shape;211;p31"/>
          <p:cNvSpPr txBox="1"/>
          <p:nvPr>
            <p:ph type="title"/>
          </p:nvPr>
        </p:nvSpPr>
        <p:spPr>
          <a:xfrm>
            <a:off x="423600" y="599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Questions to ask when choosing apps to allow</a:t>
            </a:r>
            <a:endParaRPr b="0" sz="4000"/>
          </a:p>
        </p:txBody>
      </p:sp>
      <p:sp>
        <p:nvSpPr>
          <p:cNvPr id="212" name="Google Shape;212;p31"/>
          <p:cNvSpPr txBox="1"/>
          <p:nvPr/>
        </p:nvSpPr>
        <p:spPr>
          <a:xfrm>
            <a:off x="435425" y="1890800"/>
            <a:ext cx="8439300" cy="2401200"/>
          </a:xfrm>
          <a:prstGeom prst="rect">
            <a:avLst/>
          </a:prstGeom>
          <a:noFill/>
          <a:ln>
            <a:noFill/>
          </a:ln>
        </p:spPr>
        <p:txBody>
          <a:bodyPr anchorCtr="0" anchor="t" bIns="91425" lIns="91425" spcFirstLastPara="1" rIns="91425" wrap="square" tIns="91425">
            <a:spAutoFit/>
          </a:bodyPr>
          <a:lstStyle/>
          <a:p>
            <a:pPr indent="-381000" lvl="0" marL="457200" rtl="0" algn="l">
              <a:spcBef>
                <a:spcPts val="0"/>
              </a:spcBef>
              <a:spcAft>
                <a:spcPts val="0"/>
              </a:spcAft>
              <a:buClr>
                <a:srgbClr val="FFE599"/>
              </a:buClr>
              <a:buSzPts val="2400"/>
              <a:buFont typeface="Lato"/>
              <a:buAutoNum type="arabicPeriod"/>
            </a:pPr>
            <a:r>
              <a:rPr lang="en-GB" sz="2400">
                <a:solidFill>
                  <a:srgbClr val="FFE599"/>
                </a:solidFill>
                <a:latin typeface="Lato"/>
                <a:ea typeface="Lato"/>
                <a:cs typeface="Lato"/>
                <a:sym typeface="Lato"/>
              </a:rPr>
              <a:t>Can we control who messages us? (can we make the account private</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AutoNum type="arabicPeriod"/>
            </a:pPr>
            <a:r>
              <a:rPr lang="en-GB" sz="2400">
                <a:solidFill>
                  <a:srgbClr val="FFE599"/>
                </a:solidFill>
                <a:latin typeface="Lato"/>
                <a:ea typeface="Lato"/>
                <a:cs typeface="Lato"/>
                <a:sym typeface="Lato"/>
              </a:rPr>
              <a:t>Can we block inappropriate contacts?</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AutoNum type="arabicPeriod"/>
            </a:pPr>
            <a:r>
              <a:rPr lang="en-GB" sz="2400">
                <a:solidFill>
                  <a:srgbClr val="FFE599"/>
                </a:solidFill>
                <a:latin typeface="Lato"/>
                <a:ea typeface="Lato"/>
                <a:cs typeface="Lato"/>
                <a:sym typeface="Lato"/>
              </a:rPr>
              <a:t>Can users livestream? (can this be turned off?)</a:t>
            </a:r>
            <a:endParaRPr sz="2400">
              <a:solidFill>
                <a:srgbClr val="FFE599"/>
              </a:solidFill>
              <a:latin typeface="Lato"/>
              <a:ea typeface="Lato"/>
              <a:cs typeface="Lato"/>
              <a:sym typeface="Lat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16" name="Shape 216"/>
        <p:cNvGrpSpPr/>
        <p:nvPr/>
      </p:nvGrpSpPr>
      <p:grpSpPr>
        <a:xfrm>
          <a:off x="0" y="0"/>
          <a:ext cx="0" cy="0"/>
          <a:chOff x="0" y="0"/>
          <a:chExt cx="0" cy="0"/>
        </a:xfrm>
      </p:grpSpPr>
      <p:sp>
        <p:nvSpPr>
          <p:cNvPr id="217" name="Google Shape;217;p32"/>
          <p:cNvSpPr txBox="1"/>
          <p:nvPr>
            <p:ph type="title"/>
          </p:nvPr>
        </p:nvSpPr>
        <p:spPr>
          <a:xfrm>
            <a:off x="423600" y="620525"/>
            <a:ext cx="8296800" cy="101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Try an alternative social media platform, designed for kids?</a:t>
            </a:r>
            <a:endParaRPr b="0" sz="4000"/>
          </a:p>
        </p:txBody>
      </p:sp>
      <p:pic>
        <p:nvPicPr>
          <p:cNvPr id="218" name="Google Shape;218;p32"/>
          <p:cNvPicPr preferRelativeResize="0"/>
          <p:nvPr/>
        </p:nvPicPr>
        <p:blipFill>
          <a:blip r:embed="rId3">
            <a:alphaModFix/>
          </a:blip>
          <a:stretch>
            <a:fillRect/>
          </a:stretch>
        </p:blipFill>
        <p:spPr>
          <a:xfrm>
            <a:off x="276075" y="2039700"/>
            <a:ext cx="1447950" cy="2311853"/>
          </a:xfrm>
          <a:prstGeom prst="rect">
            <a:avLst/>
          </a:prstGeom>
          <a:noFill/>
          <a:ln>
            <a:noFill/>
          </a:ln>
        </p:spPr>
      </p:pic>
      <p:pic>
        <p:nvPicPr>
          <p:cNvPr id="219" name="Google Shape;219;p32"/>
          <p:cNvPicPr preferRelativeResize="0"/>
          <p:nvPr/>
        </p:nvPicPr>
        <p:blipFill>
          <a:blip r:embed="rId4">
            <a:alphaModFix/>
          </a:blip>
          <a:stretch>
            <a:fillRect/>
          </a:stretch>
        </p:blipFill>
        <p:spPr>
          <a:xfrm>
            <a:off x="1881187" y="2039700"/>
            <a:ext cx="5381625" cy="1314450"/>
          </a:xfrm>
          <a:prstGeom prst="rect">
            <a:avLst/>
          </a:prstGeom>
          <a:noFill/>
          <a:ln>
            <a:noFill/>
          </a:ln>
        </p:spPr>
      </p:pic>
      <p:pic>
        <p:nvPicPr>
          <p:cNvPr id="220" name="Google Shape;220;p32"/>
          <p:cNvPicPr preferRelativeResize="0"/>
          <p:nvPr/>
        </p:nvPicPr>
        <p:blipFill>
          <a:blip r:embed="rId5">
            <a:alphaModFix/>
          </a:blip>
          <a:stretch>
            <a:fillRect/>
          </a:stretch>
        </p:blipFill>
        <p:spPr>
          <a:xfrm>
            <a:off x="7482675" y="2058383"/>
            <a:ext cx="1447950" cy="2274488"/>
          </a:xfrm>
          <a:prstGeom prst="rect">
            <a:avLst/>
          </a:prstGeom>
          <a:noFill/>
          <a:ln>
            <a:noFill/>
          </a:ln>
        </p:spPr>
      </p:pic>
      <p:sp>
        <p:nvSpPr>
          <p:cNvPr id="221" name="Google Shape;221;p32"/>
          <p:cNvSpPr txBox="1"/>
          <p:nvPr/>
        </p:nvSpPr>
        <p:spPr>
          <a:xfrm>
            <a:off x="1881175" y="3490700"/>
            <a:ext cx="5381700" cy="12930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Moderated</a:t>
            </a:r>
            <a:endParaRPr sz="1800">
              <a:solidFill>
                <a:srgbClr val="FFE599"/>
              </a:solidFill>
              <a:latin typeface="Lato"/>
              <a:ea typeface="Lato"/>
              <a:cs typeface="Lato"/>
              <a:sym typeface="Lato"/>
            </a:endParaRPr>
          </a:p>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Add friends that they know in person</a:t>
            </a:r>
            <a:endParaRPr sz="1800">
              <a:solidFill>
                <a:srgbClr val="FFE599"/>
              </a:solidFill>
              <a:latin typeface="Lato"/>
              <a:ea typeface="Lato"/>
              <a:cs typeface="Lato"/>
              <a:sym typeface="Lato"/>
            </a:endParaRPr>
          </a:p>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Blocks photos of faces for safety</a:t>
            </a:r>
            <a:endParaRPr sz="1800">
              <a:solidFill>
                <a:srgbClr val="FFE599"/>
              </a:solidFill>
              <a:latin typeface="Lato"/>
              <a:ea typeface="Lato"/>
              <a:cs typeface="Lato"/>
              <a:sym typeface="Lato"/>
            </a:endParaRPr>
          </a:p>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Share </a:t>
            </a:r>
            <a:r>
              <a:rPr lang="en-GB" sz="1800">
                <a:solidFill>
                  <a:srgbClr val="FFE599"/>
                </a:solidFill>
                <a:latin typeface="Lato"/>
                <a:ea typeface="Lato"/>
                <a:cs typeface="Lato"/>
                <a:sym typeface="Lato"/>
              </a:rPr>
              <a:t>creative art projects </a:t>
            </a:r>
            <a:endParaRPr sz="1800">
              <a:solidFill>
                <a:srgbClr val="FFE599"/>
              </a:solidFill>
              <a:latin typeface="Lato"/>
              <a:ea typeface="Lato"/>
              <a:cs typeface="Lato"/>
              <a:sym typeface="La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25" name="Shape 225"/>
        <p:cNvGrpSpPr/>
        <p:nvPr/>
      </p:nvGrpSpPr>
      <p:grpSpPr>
        <a:xfrm>
          <a:off x="0" y="0"/>
          <a:ext cx="0" cy="0"/>
          <a:chOff x="0" y="0"/>
          <a:chExt cx="0" cy="0"/>
        </a:xfrm>
      </p:grpSpPr>
      <p:sp>
        <p:nvSpPr>
          <p:cNvPr id="226" name="Google Shape;226;p33"/>
          <p:cNvSpPr txBox="1"/>
          <p:nvPr>
            <p:ph type="title"/>
          </p:nvPr>
        </p:nvSpPr>
        <p:spPr>
          <a:xfrm>
            <a:off x="423600" y="620525"/>
            <a:ext cx="8296800" cy="101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Try an alternative social media platform, designed for kids?</a:t>
            </a:r>
            <a:endParaRPr b="0" sz="4000"/>
          </a:p>
        </p:txBody>
      </p:sp>
      <p:sp>
        <p:nvSpPr>
          <p:cNvPr id="227" name="Google Shape;227;p33"/>
          <p:cNvSpPr txBox="1"/>
          <p:nvPr/>
        </p:nvSpPr>
        <p:spPr>
          <a:xfrm>
            <a:off x="1824675" y="3490700"/>
            <a:ext cx="5438100" cy="12930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Made by Facebook</a:t>
            </a:r>
            <a:endParaRPr sz="1800">
              <a:solidFill>
                <a:srgbClr val="FFE599"/>
              </a:solidFill>
              <a:latin typeface="Lato"/>
              <a:ea typeface="Lato"/>
              <a:cs typeface="Lato"/>
              <a:sym typeface="Lato"/>
            </a:endParaRPr>
          </a:p>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High levels of </a:t>
            </a:r>
            <a:r>
              <a:rPr lang="en-GB" sz="1800">
                <a:solidFill>
                  <a:srgbClr val="FFE599"/>
                </a:solidFill>
                <a:latin typeface="Lato"/>
                <a:ea typeface="Lato"/>
                <a:cs typeface="Lato"/>
                <a:sym typeface="Lato"/>
              </a:rPr>
              <a:t>parental</a:t>
            </a:r>
            <a:r>
              <a:rPr lang="en-GB" sz="1800">
                <a:solidFill>
                  <a:srgbClr val="FFE599"/>
                </a:solidFill>
                <a:latin typeface="Lato"/>
                <a:ea typeface="Lato"/>
                <a:cs typeface="Lato"/>
                <a:sym typeface="Lato"/>
              </a:rPr>
              <a:t> control</a:t>
            </a:r>
            <a:endParaRPr sz="1800">
              <a:solidFill>
                <a:srgbClr val="FFE599"/>
              </a:solidFill>
              <a:latin typeface="Lato"/>
              <a:ea typeface="Lato"/>
              <a:cs typeface="Lato"/>
              <a:sym typeface="Lato"/>
            </a:endParaRPr>
          </a:p>
          <a:p>
            <a:pPr indent="-342900" lvl="0" marL="457200" rtl="0" algn="l">
              <a:spcBef>
                <a:spcPts val="0"/>
              </a:spcBef>
              <a:spcAft>
                <a:spcPts val="0"/>
              </a:spcAft>
              <a:buClr>
                <a:srgbClr val="FFE599"/>
              </a:buClr>
              <a:buSzPts val="1800"/>
              <a:buFont typeface="Lato"/>
              <a:buAutoNum type="arabicPeriod"/>
            </a:pPr>
            <a:r>
              <a:rPr lang="en-GB" sz="1800">
                <a:solidFill>
                  <a:srgbClr val="FFE599"/>
                </a:solidFill>
                <a:latin typeface="Lato"/>
                <a:ea typeface="Lato"/>
                <a:cs typeface="Lato"/>
                <a:sym typeface="Lato"/>
              </a:rPr>
              <a:t>Facebook will monitor and analyse your child’s data (as they do with all of their </a:t>
            </a:r>
            <a:r>
              <a:rPr lang="en-GB" sz="1800">
                <a:solidFill>
                  <a:srgbClr val="FFE599"/>
                </a:solidFill>
                <a:latin typeface="Lato"/>
                <a:ea typeface="Lato"/>
                <a:cs typeface="Lato"/>
                <a:sym typeface="Lato"/>
              </a:rPr>
              <a:t>products</a:t>
            </a:r>
            <a:r>
              <a:rPr lang="en-GB" sz="1800">
                <a:solidFill>
                  <a:srgbClr val="FFE599"/>
                </a:solidFill>
                <a:latin typeface="Lato"/>
                <a:ea typeface="Lato"/>
                <a:cs typeface="Lato"/>
                <a:sym typeface="Lato"/>
              </a:rPr>
              <a:t>)</a:t>
            </a:r>
            <a:endParaRPr sz="1800">
              <a:solidFill>
                <a:srgbClr val="FFE599"/>
              </a:solidFill>
              <a:latin typeface="Lato"/>
              <a:ea typeface="Lato"/>
              <a:cs typeface="Lato"/>
              <a:sym typeface="Lato"/>
            </a:endParaRPr>
          </a:p>
        </p:txBody>
      </p:sp>
      <p:pic>
        <p:nvPicPr>
          <p:cNvPr id="228" name="Google Shape;228;p33"/>
          <p:cNvPicPr preferRelativeResize="0"/>
          <p:nvPr/>
        </p:nvPicPr>
        <p:blipFill rotWithShape="1">
          <a:blip r:embed="rId3">
            <a:alphaModFix/>
          </a:blip>
          <a:srcRect b="0" l="0" r="63773" t="68883"/>
          <a:stretch/>
        </p:blipFill>
        <p:spPr>
          <a:xfrm>
            <a:off x="2684077" y="1912925"/>
            <a:ext cx="3838550" cy="1499700"/>
          </a:xfrm>
          <a:prstGeom prst="rect">
            <a:avLst/>
          </a:prstGeom>
          <a:noFill/>
          <a:ln>
            <a:noFill/>
          </a:ln>
        </p:spPr>
      </p:pic>
      <p:pic>
        <p:nvPicPr>
          <p:cNvPr id="229" name="Google Shape;229;p33"/>
          <p:cNvPicPr preferRelativeResize="0"/>
          <p:nvPr/>
        </p:nvPicPr>
        <p:blipFill>
          <a:blip r:embed="rId4">
            <a:alphaModFix/>
          </a:blip>
          <a:stretch>
            <a:fillRect/>
          </a:stretch>
        </p:blipFill>
        <p:spPr>
          <a:xfrm>
            <a:off x="321325" y="1856946"/>
            <a:ext cx="1579068" cy="2388675"/>
          </a:xfrm>
          <a:prstGeom prst="rect">
            <a:avLst/>
          </a:prstGeom>
          <a:noFill/>
          <a:ln>
            <a:noFill/>
          </a:ln>
        </p:spPr>
      </p:pic>
      <p:pic>
        <p:nvPicPr>
          <p:cNvPr id="230" name="Google Shape;230;p33"/>
          <p:cNvPicPr preferRelativeResize="0"/>
          <p:nvPr/>
        </p:nvPicPr>
        <p:blipFill>
          <a:blip r:embed="rId5">
            <a:alphaModFix/>
          </a:blip>
          <a:stretch>
            <a:fillRect/>
          </a:stretch>
        </p:blipFill>
        <p:spPr>
          <a:xfrm>
            <a:off x="7130650" y="1911850"/>
            <a:ext cx="1722200" cy="22788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D85C6"/>
        </a:solidFill>
      </p:bgPr>
    </p:bg>
    <p:spTree>
      <p:nvGrpSpPr>
        <p:cNvPr id="234" name="Shape 234"/>
        <p:cNvGrpSpPr/>
        <p:nvPr/>
      </p:nvGrpSpPr>
      <p:grpSpPr>
        <a:xfrm>
          <a:off x="0" y="0"/>
          <a:ext cx="0" cy="0"/>
          <a:chOff x="0" y="0"/>
          <a:chExt cx="0" cy="0"/>
        </a:xfrm>
      </p:grpSpPr>
      <p:sp>
        <p:nvSpPr>
          <p:cNvPr id="235" name="Google Shape;235;p34"/>
          <p:cNvSpPr txBox="1"/>
          <p:nvPr>
            <p:ph type="title"/>
          </p:nvPr>
        </p:nvSpPr>
        <p:spPr>
          <a:xfrm>
            <a:off x="423600" y="1779525"/>
            <a:ext cx="8296800" cy="14085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sz="7200"/>
              <a:t>Online risks</a:t>
            </a:r>
            <a:endParaRPr b="0" sz="7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39" name="Shape 239"/>
        <p:cNvGrpSpPr/>
        <p:nvPr/>
      </p:nvGrpSpPr>
      <p:grpSpPr>
        <a:xfrm>
          <a:off x="0" y="0"/>
          <a:ext cx="0" cy="0"/>
          <a:chOff x="0" y="0"/>
          <a:chExt cx="0" cy="0"/>
        </a:xfrm>
      </p:grpSpPr>
      <p:sp>
        <p:nvSpPr>
          <p:cNvPr id="240" name="Google Shape;240;p35"/>
          <p:cNvSpPr txBox="1"/>
          <p:nvPr>
            <p:ph type="title"/>
          </p:nvPr>
        </p:nvSpPr>
        <p:spPr>
          <a:xfrm>
            <a:off x="423600" y="620525"/>
            <a:ext cx="8296800" cy="101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Where are young people getting their news?</a:t>
            </a:r>
            <a:endParaRPr b="0" sz="4000"/>
          </a:p>
        </p:txBody>
      </p:sp>
      <p:sp>
        <p:nvSpPr>
          <p:cNvPr id="241" name="Google Shape;241;p35"/>
          <p:cNvSpPr txBox="1"/>
          <p:nvPr/>
        </p:nvSpPr>
        <p:spPr>
          <a:xfrm>
            <a:off x="423600" y="1925250"/>
            <a:ext cx="82968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solidFill>
                  <a:srgbClr val="FFE599"/>
                </a:solidFill>
                <a:latin typeface="Lato"/>
                <a:ea typeface="Lato"/>
                <a:cs typeface="Lato"/>
                <a:sym typeface="Lato"/>
              </a:rPr>
              <a:t>Increasingly from:</a:t>
            </a:r>
            <a:endParaRPr sz="2400">
              <a:solidFill>
                <a:srgbClr val="FFE599"/>
              </a:solidFill>
              <a:latin typeface="Lato"/>
              <a:ea typeface="Lato"/>
              <a:cs typeface="Lato"/>
              <a:sym typeface="Lato"/>
            </a:endParaRPr>
          </a:p>
          <a:p>
            <a:pPr indent="0" lvl="0" marL="0" rtl="0" algn="l">
              <a:spcBef>
                <a:spcPts val="0"/>
              </a:spcBef>
              <a:spcAft>
                <a:spcPts val="0"/>
              </a:spcAft>
              <a:buNone/>
            </a:pPr>
            <a:r>
              <a:t/>
            </a: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YouTube</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Instagram</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Facebook</a:t>
            </a:r>
            <a:endParaRPr sz="2400">
              <a:solidFill>
                <a:srgbClr val="FFE599"/>
              </a:solidFill>
              <a:latin typeface="Lato"/>
              <a:ea typeface="Lato"/>
              <a:cs typeface="Lato"/>
              <a:sym typeface="Lato"/>
            </a:endParaRPr>
          </a:p>
        </p:txBody>
      </p:sp>
      <p:pic>
        <p:nvPicPr>
          <p:cNvPr id="242" name="Google Shape;242;p35"/>
          <p:cNvPicPr preferRelativeResize="0"/>
          <p:nvPr/>
        </p:nvPicPr>
        <p:blipFill rotWithShape="1">
          <a:blip r:embed="rId3">
            <a:alphaModFix/>
          </a:blip>
          <a:srcRect b="44982" l="0" r="-230" t="0"/>
          <a:stretch/>
        </p:blipFill>
        <p:spPr>
          <a:xfrm>
            <a:off x="4779876" y="1870789"/>
            <a:ext cx="3811449" cy="28794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46" name="Shape 246"/>
        <p:cNvGrpSpPr/>
        <p:nvPr/>
      </p:nvGrpSpPr>
      <p:grpSpPr>
        <a:xfrm>
          <a:off x="0" y="0"/>
          <a:ext cx="0" cy="0"/>
          <a:chOff x="0" y="0"/>
          <a:chExt cx="0" cy="0"/>
        </a:xfrm>
      </p:grpSpPr>
      <p:sp>
        <p:nvSpPr>
          <p:cNvPr id="247" name="Google Shape;247;p36"/>
          <p:cNvSpPr txBox="1"/>
          <p:nvPr>
            <p:ph type="title"/>
          </p:nvPr>
        </p:nvSpPr>
        <p:spPr>
          <a:xfrm>
            <a:off x="423600" y="620525"/>
            <a:ext cx="8296800" cy="101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Young people experience pressure in the online world:</a:t>
            </a:r>
            <a:endParaRPr b="0" sz="4000"/>
          </a:p>
        </p:txBody>
      </p:sp>
      <p:sp>
        <p:nvSpPr>
          <p:cNvPr id="248" name="Google Shape;248;p36"/>
          <p:cNvSpPr txBox="1"/>
          <p:nvPr/>
        </p:nvSpPr>
        <p:spPr>
          <a:xfrm>
            <a:off x="277675" y="2030300"/>
            <a:ext cx="8442600" cy="2678100"/>
          </a:xfrm>
          <a:prstGeom prst="rect">
            <a:avLst/>
          </a:prstGeom>
          <a:noFill/>
          <a:ln>
            <a:noFill/>
          </a:ln>
        </p:spPr>
        <p:txBody>
          <a:bodyPr anchorCtr="0" anchor="t" bIns="91425" lIns="91425" spcFirstLastPara="1" rIns="91425" wrap="square" tIns="91425">
            <a:spAutoFit/>
          </a:bodyPr>
          <a:lstStyle/>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To be online and reply quickly</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To get likes</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To look “right”</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Worrying about friends</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Being asked for images</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Not knowing what is real or not</a:t>
            </a:r>
            <a:endParaRPr sz="2400">
              <a:solidFill>
                <a:srgbClr val="FFE599"/>
              </a:solidFill>
              <a:latin typeface="Lato"/>
              <a:ea typeface="Lato"/>
              <a:cs typeface="Lato"/>
              <a:sym typeface="Lato"/>
            </a:endParaRPr>
          </a:p>
        </p:txBody>
      </p:sp>
      <p:pic>
        <p:nvPicPr>
          <p:cNvPr id="249" name="Google Shape;249;p36"/>
          <p:cNvPicPr preferRelativeResize="0"/>
          <p:nvPr/>
        </p:nvPicPr>
        <p:blipFill rotWithShape="1">
          <a:blip r:embed="rId3">
            <a:alphaModFix/>
          </a:blip>
          <a:srcRect b="0" l="0" r="0" t="0"/>
          <a:stretch/>
        </p:blipFill>
        <p:spPr>
          <a:xfrm>
            <a:off x="5449575" y="1956950"/>
            <a:ext cx="3270826" cy="24328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53" name="Shape 253"/>
        <p:cNvGrpSpPr/>
        <p:nvPr/>
      </p:nvGrpSpPr>
      <p:grpSpPr>
        <a:xfrm>
          <a:off x="0" y="0"/>
          <a:ext cx="0" cy="0"/>
          <a:chOff x="0" y="0"/>
          <a:chExt cx="0" cy="0"/>
        </a:xfrm>
      </p:grpSpPr>
      <p:sp>
        <p:nvSpPr>
          <p:cNvPr id="254" name="Google Shape;254;p37"/>
          <p:cNvSpPr txBox="1"/>
          <p:nvPr>
            <p:ph type="title"/>
          </p:nvPr>
        </p:nvSpPr>
        <p:spPr>
          <a:xfrm>
            <a:off x="423600" y="466700"/>
            <a:ext cx="8296800" cy="642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Online exclusion?</a:t>
            </a:r>
            <a:endParaRPr b="0" sz="4000"/>
          </a:p>
        </p:txBody>
      </p:sp>
      <p:sp>
        <p:nvSpPr>
          <p:cNvPr id="255" name="Google Shape;255;p37"/>
          <p:cNvSpPr txBox="1"/>
          <p:nvPr/>
        </p:nvSpPr>
        <p:spPr>
          <a:xfrm>
            <a:off x="277675" y="1265075"/>
            <a:ext cx="8442600" cy="3103200"/>
          </a:xfrm>
          <a:prstGeom prst="rect">
            <a:avLst/>
          </a:prstGeom>
          <a:noFill/>
          <a:ln>
            <a:noFill/>
          </a:ln>
        </p:spPr>
        <p:txBody>
          <a:bodyPr anchorCtr="0" anchor="t" bIns="91425" lIns="91425" spcFirstLastPara="1" rIns="91425" wrap="square" tIns="91425">
            <a:spAutoFit/>
          </a:bodyPr>
          <a:lstStyle/>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Being active online is now part of normal social activity for children in primary school </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It is an important part of most young people’s social life</a:t>
            </a:r>
            <a:endParaRPr sz="2400">
              <a:solidFill>
                <a:srgbClr val="FFE599"/>
              </a:solidFill>
              <a:latin typeface="Lato"/>
              <a:ea typeface="Lato"/>
              <a:cs typeface="Lato"/>
              <a:sym typeface="Lato"/>
            </a:endParaRPr>
          </a:p>
          <a:p>
            <a:pPr indent="0" lvl="0" marL="457200" rtl="0" algn="l">
              <a:lnSpc>
                <a:spcPct val="115000"/>
              </a:lnSpc>
              <a:spcBef>
                <a:spcPts val="0"/>
              </a:spcBef>
              <a:spcAft>
                <a:spcPts val="0"/>
              </a:spcAft>
              <a:buNone/>
            </a:pPr>
            <a:r>
              <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If all the other children in your child’s friendship group are using an app, should you allow them to use it too?</a:t>
            </a:r>
            <a:endParaRPr sz="2400">
              <a:solidFill>
                <a:srgbClr val="FFE599"/>
              </a:solidFill>
              <a:latin typeface="Lato"/>
              <a:ea typeface="Lato"/>
              <a:cs typeface="Lato"/>
              <a:sym typeface="Lato"/>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59" name="Shape 259"/>
        <p:cNvGrpSpPr/>
        <p:nvPr/>
      </p:nvGrpSpPr>
      <p:grpSpPr>
        <a:xfrm>
          <a:off x="0" y="0"/>
          <a:ext cx="0" cy="0"/>
          <a:chOff x="0" y="0"/>
          <a:chExt cx="0" cy="0"/>
        </a:xfrm>
      </p:grpSpPr>
      <p:sp>
        <p:nvSpPr>
          <p:cNvPr id="260" name="Google Shape;260;p38"/>
          <p:cNvSpPr txBox="1"/>
          <p:nvPr>
            <p:ph type="title"/>
          </p:nvPr>
        </p:nvSpPr>
        <p:spPr>
          <a:xfrm>
            <a:off x="423600" y="429250"/>
            <a:ext cx="8296800" cy="768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Body image</a:t>
            </a:r>
            <a:endParaRPr b="0" sz="4000"/>
          </a:p>
        </p:txBody>
      </p:sp>
      <p:sp>
        <p:nvSpPr>
          <p:cNvPr id="261" name="Google Shape;261;p38"/>
          <p:cNvSpPr txBox="1"/>
          <p:nvPr/>
        </p:nvSpPr>
        <p:spPr>
          <a:xfrm>
            <a:off x="205525" y="1158900"/>
            <a:ext cx="8728500" cy="18285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GB" sz="2400">
                <a:solidFill>
                  <a:srgbClr val="FFE599"/>
                </a:solidFill>
                <a:latin typeface="Lato"/>
                <a:ea typeface="Lato"/>
                <a:cs typeface="Lato"/>
                <a:sym typeface="Lato"/>
              </a:rPr>
              <a:t>Young people are often confronted with videos aggressively pushing body-conscious exercise routines and diets.  This can have the result of lowering self-esteem and </a:t>
            </a:r>
            <a:r>
              <a:rPr lang="en-GB" sz="2400">
                <a:solidFill>
                  <a:srgbClr val="FFE599"/>
                </a:solidFill>
                <a:latin typeface="Lato"/>
                <a:ea typeface="Lato"/>
                <a:cs typeface="Lato"/>
                <a:sym typeface="Lato"/>
              </a:rPr>
              <a:t>increasing</a:t>
            </a:r>
            <a:r>
              <a:rPr lang="en-GB" sz="2400">
                <a:solidFill>
                  <a:srgbClr val="FFE599"/>
                </a:solidFill>
                <a:latin typeface="Lato"/>
                <a:ea typeface="Lato"/>
                <a:cs typeface="Lato"/>
                <a:sym typeface="Lato"/>
              </a:rPr>
              <a:t> the likelihood of developing eating disorders.</a:t>
            </a:r>
            <a:endParaRPr sz="2400">
              <a:solidFill>
                <a:srgbClr val="FFE599"/>
              </a:solidFill>
              <a:latin typeface="Lato"/>
              <a:ea typeface="Lato"/>
              <a:cs typeface="Lato"/>
              <a:sym typeface="Lato"/>
            </a:endParaRPr>
          </a:p>
        </p:txBody>
      </p:sp>
      <p:pic>
        <p:nvPicPr>
          <p:cNvPr id="262" name="Google Shape;262;p38"/>
          <p:cNvPicPr preferRelativeResize="0"/>
          <p:nvPr/>
        </p:nvPicPr>
        <p:blipFill rotWithShape="1">
          <a:blip r:embed="rId3">
            <a:alphaModFix/>
          </a:blip>
          <a:srcRect b="50898" l="0" r="0" t="0"/>
          <a:stretch/>
        </p:blipFill>
        <p:spPr>
          <a:xfrm>
            <a:off x="1105813" y="2987400"/>
            <a:ext cx="7102425" cy="16640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66" name="Shape 266"/>
        <p:cNvGrpSpPr/>
        <p:nvPr/>
      </p:nvGrpSpPr>
      <p:grpSpPr>
        <a:xfrm>
          <a:off x="0" y="0"/>
          <a:ext cx="0" cy="0"/>
          <a:chOff x="0" y="0"/>
          <a:chExt cx="0" cy="0"/>
        </a:xfrm>
      </p:grpSpPr>
      <p:sp>
        <p:nvSpPr>
          <p:cNvPr id="267" name="Google Shape;267;p39"/>
          <p:cNvSpPr txBox="1"/>
          <p:nvPr>
            <p:ph type="title"/>
          </p:nvPr>
        </p:nvSpPr>
        <p:spPr>
          <a:xfrm>
            <a:off x="423600" y="429250"/>
            <a:ext cx="8296800" cy="768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Choosing what to do online</a:t>
            </a:r>
            <a:endParaRPr b="0" sz="4000"/>
          </a:p>
        </p:txBody>
      </p:sp>
      <p:sp>
        <p:nvSpPr>
          <p:cNvPr id="268" name="Google Shape;268;p39"/>
          <p:cNvSpPr txBox="1"/>
          <p:nvPr/>
        </p:nvSpPr>
        <p:spPr>
          <a:xfrm>
            <a:off x="207750" y="1406375"/>
            <a:ext cx="8728500" cy="3315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GB" sz="2400">
                <a:solidFill>
                  <a:srgbClr val="FFE599"/>
                </a:solidFill>
                <a:latin typeface="Lato"/>
                <a:ea typeface="Lato"/>
                <a:cs typeface="Lato"/>
                <a:sym typeface="Lato"/>
              </a:rPr>
              <a:t>Young people need advice on what to do - and what NOT to do -  when they are online. Parents, carers and older family members are in the best </a:t>
            </a:r>
            <a:r>
              <a:rPr lang="en-GB" sz="2400">
                <a:solidFill>
                  <a:srgbClr val="FFE599"/>
                </a:solidFill>
                <a:latin typeface="Lato"/>
                <a:ea typeface="Lato"/>
                <a:cs typeface="Lato"/>
                <a:sym typeface="Lato"/>
              </a:rPr>
              <a:t>position to guide them.</a:t>
            </a:r>
            <a:endParaRPr sz="2400">
              <a:solidFill>
                <a:srgbClr val="FFE599"/>
              </a:solidFill>
              <a:latin typeface="Lato"/>
              <a:ea typeface="Lato"/>
              <a:cs typeface="Lato"/>
              <a:sym typeface="Lato"/>
            </a:endParaRPr>
          </a:p>
          <a:p>
            <a:pPr indent="0" lvl="0" marL="0" rtl="0" algn="l">
              <a:lnSpc>
                <a:spcPct val="115000"/>
              </a:lnSpc>
              <a:spcBef>
                <a:spcPts val="0"/>
              </a:spcBef>
              <a:spcAft>
                <a:spcPts val="0"/>
              </a:spcAft>
              <a:buNone/>
            </a:pPr>
            <a:r>
              <a:t/>
            </a:r>
            <a:endParaRPr sz="12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For example, adults should be aware that there are websites that promote dangerous behaviour, such as:</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Self-harm and suicide</a:t>
            </a:r>
            <a:endParaRPr sz="2400">
              <a:solidFill>
                <a:srgbClr val="FFE599"/>
              </a:solidFill>
              <a:latin typeface="Lato"/>
              <a:ea typeface="Lato"/>
              <a:cs typeface="Lato"/>
              <a:sym typeface="Lato"/>
            </a:endParaRPr>
          </a:p>
          <a:p>
            <a:pPr indent="-381000" lvl="0" marL="457200" rtl="0" algn="l">
              <a:lnSpc>
                <a:spcPct val="115000"/>
              </a:lnSpc>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Disordered eating (such as anorexia and </a:t>
            </a:r>
            <a:r>
              <a:rPr lang="en-GB" sz="2400">
                <a:solidFill>
                  <a:srgbClr val="FFE599"/>
                </a:solidFill>
                <a:latin typeface="Lato"/>
                <a:ea typeface="Lato"/>
                <a:cs typeface="Lato"/>
                <a:sym typeface="Lato"/>
              </a:rPr>
              <a:t>bulimia</a:t>
            </a:r>
            <a:r>
              <a:rPr lang="en-GB" sz="2400">
                <a:solidFill>
                  <a:srgbClr val="FFE599"/>
                </a:solidFill>
                <a:latin typeface="Lato"/>
                <a:ea typeface="Lato"/>
                <a:cs typeface="Lato"/>
                <a:sym typeface="Lato"/>
              </a:rPr>
              <a:t>) </a:t>
            </a:r>
            <a:endParaRPr sz="2400">
              <a:solidFill>
                <a:srgbClr val="FFE599"/>
              </a:solidFill>
              <a:latin typeface="Lato"/>
              <a:ea typeface="Lato"/>
              <a:cs typeface="Lato"/>
              <a:sym typeface="La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72" name="Shape 272"/>
        <p:cNvGrpSpPr/>
        <p:nvPr/>
      </p:nvGrpSpPr>
      <p:grpSpPr>
        <a:xfrm>
          <a:off x="0" y="0"/>
          <a:ext cx="0" cy="0"/>
          <a:chOff x="0" y="0"/>
          <a:chExt cx="0" cy="0"/>
        </a:xfrm>
      </p:grpSpPr>
      <p:sp>
        <p:nvSpPr>
          <p:cNvPr id="273" name="Google Shape;273;p40"/>
          <p:cNvSpPr txBox="1"/>
          <p:nvPr>
            <p:ph type="title"/>
          </p:nvPr>
        </p:nvSpPr>
        <p:spPr>
          <a:xfrm>
            <a:off x="423600" y="4222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Trends in online sexual exploitation</a:t>
            </a:r>
            <a:endParaRPr b="0" sz="3600"/>
          </a:p>
        </p:txBody>
      </p:sp>
      <p:sp>
        <p:nvSpPr>
          <p:cNvPr id="274" name="Google Shape;274;p40"/>
          <p:cNvSpPr txBox="1"/>
          <p:nvPr/>
        </p:nvSpPr>
        <p:spPr>
          <a:xfrm>
            <a:off x="423600" y="4754400"/>
            <a:ext cx="8813100" cy="245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900" u="sng">
                <a:solidFill>
                  <a:schemeClr val="hlink"/>
                </a:solidFill>
                <a:hlinkClick r:id="rId3"/>
              </a:rPr>
              <a:t>https://stopabusetogether.campaign.gov.uk/</a:t>
            </a:r>
            <a:r>
              <a:rPr lang="en-GB" sz="900"/>
              <a:t> </a:t>
            </a:r>
            <a:endParaRPr sz="900"/>
          </a:p>
        </p:txBody>
      </p:sp>
      <p:pic>
        <p:nvPicPr>
          <p:cNvPr id="275" name="Google Shape;275;p40"/>
          <p:cNvPicPr preferRelativeResize="0"/>
          <p:nvPr/>
        </p:nvPicPr>
        <p:blipFill>
          <a:blip r:embed="rId4">
            <a:alphaModFix/>
          </a:blip>
          <a:stretch>
            <a:fillRect/>
          </a:stretch>
        </p:blipFill>
        <p:spPr>
          <a:xfrm>
            <a:off x="1966675" y="1130800"/>
            <a:ext cx="5422211" cy="34712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79" name="Shape 279"/>
        <p:cNvGrpSpPr/>
        <p:nvPr/>
      </p:nvGrpSpPr>
      <p:grpSpPr>
        <a:xfrm>
          <a:off x="0" y="0"/>
          <a:ext cx="0" cy="0"/>
          <a:chOff x="0" y="0"/>
          <a:chExt cx="0" cy="0"/>
        </a:xfrm>
      </p:grpSpPr>
      <p:sp>
        <p:nvSpPr>
          <p:cNvPr id="280" name="Google Shape;280;p41"/>
          <p:cNvSpPr txBox="1"/>
          <p:nvPr>
            <p:ph type="title"/>
          </p:nvPr>
        </p:nvSpPr>
        <p:spPr>
          <a:xfrm>
            <a:off x="423600" y="4222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Trends in online sexual exploitation</a:t>
            </a:r>
            <a:endParaRPr b="0" sz="3600"/>
          </a:p>
        </p:txBody>
      </p:sp>
      <p:pic>
        <p:nvPicPr>
          <p:cNvPr id="281" name="Google Shape;281;p41"/>
          <p:cNvPicPr preferRelativeResize="0"/>
          <p:nvPr/>
        </p:nvPicPr>
        <p:blipFill rotWithShape="1">
          <a:blip r:embed="rId3">
            <a:alphaModFix/>
          </a:blip>
          <a:srcRect b="29551" l="0" r="6568" t="8444"/>
          <a:stretch/>
        </p:blipFill>
        <p:spPr>
          <a:xfrm>
            <a:off x="978975" y="1131725"/>
            <a:ext cx="3040624" cy="2027325"/>
          </a:xfrm>
          <a:prstGeom prst="rect">
            <a:avLst/>
          </a:prstGeom>
          <a:noFill/>
          <a:ln>
            <a:noFill/>
          </a:ln>
        </p:spPr>
      </p:pic>
      <p:sp>
        <p:nvSpPr>
          <p:cNvPr id="282" name="Google Shape;282;p41"/>
          <p:cNvSpPr txBox="1"/>
          <p:nvPr/>
        </p:nvSpPr>
        <p:spPr>
          <a:xfrm>
            <a:off x="423600" y="4754400"/>
            <a:ext cx="8813100" cy="245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900" u="sng">
                <a:solidFill>
                  <a:srgbClr val="0097A7"/>
                </a:solidFill>
                <a:hlinkClick r:id="rId4">
                  <a:extLst>
                    <a:ext uri="{A12FA001-AC4F-418D-AE19-62706E023703}">
                      <ahyp:hlinkClr val="tx"/>
                    </a:ext>
                  </a:extLst>
                </a:hlinkClick>
              </a:rPr>
              <a:t>https://www.iwf.org.uk/sites/default/files/inline-files/Distribution%20of%20Captures%20of%20Live-streamed%20Child%20Sexual%20Abuse%20FINAL.pdf</a:t>
            </a:r>
            <a:r>
              <a:rPr lang="en-GB" sz="900"/>
              <a:t> </a:t>
            </a:r>
            <a:endParaRPr sz="900"/>
          </a:p>
        </p:txBody>
      </p:sp>
      <p:pic>
        <p:nvPicPr>
          <p:cNvPr id="283" name="Google Shape;283;p41"/>
          <p:cNvPicPr preferRelativeResize="0"/>
          <p:nvPr/>
        </p:nvPicPr>
        <p:blipFill>
          <a:blip r:embed="rId5">
            <a:alphaModFix/>
          </a:blip>
          <a:stretch>
            <a:fillRect/>
          </a:stretch>
        </p:blipFill>
        <p:spPr>
          <a:xfrm>
            <a:off x="4351050" y="1131713"/>
            <a:ext cx="3570548" cy="346936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87" name="Shape 287"/>
        <p:cNvGrpSpPr/>
        <p:nvPr/>
      </p:nvGrpSpPr>
      <p:grpSpPr>
        <a:xfrm>
          <a:off x="0" y="0"/>
          <a:ext cx="0" cy="0"/>
          <a:chOff x="0" y="0"/>
          <a:chExt cx="0" cy="0"/>
        </a:xfrm>
      </p:grpSpPr>
      <p:sp>
        <p:nvSpPr>
          <p:cNvPr id="288" name="Google Shape;288;p42"/>
          <p:cNvSpPr txBox="1"/>
          <p:nvPr>
            <p:ph type="title"/>
          </p:nvPr>
        </p:nvSpPr>
        <p:spPr>
          <a:xfrm>
            <a:off x="423600" y="726325"/>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Tips to protect children from online sexual abuse</a:t>
            </a:r>
            <a:endParaRPr b="0" sz="3600"/>
          </a:p>
        </p:txBody>
      </p:sp>
      <p:sp>
        <p:nvSpPr>
          <p:cNvPr id="289" name="Google Shape;289;p42"/>
          <p:cNvSpPr txBox="1"/>
          <p:nvPr/>
        </p:nvSpPr>
        <p:spPr>
          <a:xfrm>
            <a:off x="423600" y="4754400"/>
            <a:ext cx="8813100" cy="245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900" u="sng">
                <a:solidFill>
                  <a:schemeClr val="hlink"/>
                </a:solidFill>
                <a:hlinkClick r:id="rId3"/>
              </a:rPr>
              <a:t>https://stopabusetogether.campaign.gov.uk/</a:t>
            </a:r>
            <a:r>
              <a:rPr lang="en-GB" sz="900"/>
              <a:t> </a:t>
            </a:r>
            <a:endParaRPr sz="900"/>
          </a:p>
        </p:txBody>
      </p:sp>
      <p:sp>
        <p:nvSpPr>
          <p:cNvPr id="290" name="Google Shape;290;p42"/>
          <p:cNvSpPr txBox="1"/>
          <p:nvPr/>
        </p:nvSpPr>
        <p:spPr>
          <a:xfrm>
            <a:off x="687575" y="1679425"/>
            <a:ext cx="8032800" cy="2770500"/>
          </a:xfrm>
          <a:prstGeom prst="rect">
            <a:avLst/>
          </a:prstGeom>
          <a:noFill/>
          <a:ln>
            <a:noFill/>
          </a:ln>
        </p:spPr>
        <p:txBody>
          <a:bodyPr anchorCtr="0" anchor="t" bIns="91425" lIns="91425" spcFirstLastPara="1" rIns="91425" wrap="square" tIns="91425">
            <a:spAutoFit/>
          </a:bodyPr>
          <a:lstStyle/>
          <a:p>
            <a:pPr indent="-419100" lvl="0" marL="457200" rtl="0" algn="l">
              <a:lnSpc>
                <a:spcPct val="115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Spot the signs</a:t>
            </a:r>
            <a:br>
              <a:rPr lang="en-GB" sz="3000">
                <a:solidFill>
                  <a:srgbClr val="FFE599"/>
                </a:solidFill>
                <a:latin typeface="Lato"/>
                <a:ea typeface="Lato"/>
                <a:cs typeface="Lato"/>
                <a:sym typeface="Lato"/>
              </a:rPr>
            </a:br>
            <a:endParaRPr sz="3000">
              <a:solidFill>
                <a:srgbClr val="FFE599"/>
              </a:solidFill>
              <a:latin typeface="Lato"/>
              <a:ea typeface="Lato"/>
              <a:cs typeface="Lato"/>
              <a:sym typeface="Lato"/>
            </a:endParaRPr>
          </a:p>
          <a:p>
            <a:pPr indent="-419100" lvl="0" marL="457200" rtl="0" algn="l">
              <a:lnSpc>
                <a:spcPct val="115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Talk to your child</a:t>
            </a:r>
            <a:br>
              <a:rPr lang="en-GB" sz="3000">
                <a:solidFill>
                  <a:srgbClr val="FFE599"/>
                </a:solidFill>
                <a:latin typeface="Lato"/>
                <a:ea typeface="Lato"/>
                <a:cs typeface="Lato"/>
                <a:sym typeface="Lato"/>
              </a:rPr>
            </a:br>
            <a:endParaRPr sz="3000">
              <a:solidFill>
                <a:srgbClr val="FFE599"/>
              </a:solidFill>
              <a:latin typeface="Lato"/>
              <a:ea typeface="Lato"/>
              <a:cs typeface="Lato"/>
              <a:sym typeface="Lato"/>
            </a:endParaRPr>
          </a:p>
          <a:p>
            <a:pPr indent="-419100" lvl="0" marL="457200" rtl="0" algn="l">
              <a:lnSpc>
                <a:spcPct val="115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Use settings and filters</a:t>
            </a:r>
            <a:endParaRPr sz="3000">
              <a:solidFill>
                <a:srgbClr val="FFE599"/>
              </a:solidFill>
              <a:latin typeface="Lato"/>
              <a:ea typeface="Lato"/>
              <a:cs typeface="Lato"/>
              <a:sym typeface="Lat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294" name="Shape 294"/>
        <p:cNvGrpSpPr/>
        <p:nvPr/>
      </p:nvGrpSpPr>
      <p:grpSpPr>
        <a:xfrm>
          <a:off x="0" y="0"/>
          <a:ext cx="0" cy="0"/>
          <a:chOff x="0" y="0"/>
          <a:chExt cx="0" cy="0"/>
        </a:xfrm>
      </p:grpSpPr>
      <p:sp>
        <p:nvSpPr>
          <p:cNvPr id="295" name="Google Shape;295;p43"/>
          <p:cNvSpPr txBox="1"/>
          <p:nvPr>
            <p:ph type="title"/>
          </p:nvPr>
        </p:nvSpPr>
        <p:spPr>
          <a:xfrm>
            <a:off x="423600" y="4751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Spotting the signs of abuse</a:t>
            </a:r>
            <a:endParaRPr b="0" sz="3600"/>
          </a:p>
        </p:txBody>
      </p:sp>
      <p:sp>
        <p:nvSpPr>
          <p:cNvPr id="296" name="Google Shape;296;p43"/>
          <p:cNvSpPr txBox="1"/>
          <p:nvPr/>
        </p:nvSpPr>
        <p:spPr>
          <a:xfrm>
            <a:off x="297425" y="4701500"/>
            <a:ext cx="8813100" cy="245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3F3F3"/>
                </a:solidFill>
              </a:rPr>
              <a:t>More information:</a:t>
            </a:r>
            <a:r>
              <a:rPr lang="en-GB" sz="1800"/>
              <a:t> </a:t>
            </a:r>
            <a:r>
              <a:rPr lang="en-GB" sz="1800" u="sng">
                <a:solidFill>
                  <a:schemeClr val="hlink"/>
                </a:solidFill>
                <a:hlinkClick r:id="rId3"/>
              </a:rPr>
              <a:t>https://stopabusetogether.campaign.gov.uk/spot-the-signs/</a:t>
            </a:r>
            <a:r>
              <a:rPr lang="en-GB" sz="1800"/>
              <a:t> </a:t>
            </a:r>
            <a:endParaRPr sz="1800"/>
          </a:p>
        </p:txBody>
      </p:sp>
      <p:sp>
        <p:nvSpPr>
          <p:cNvPr id="297" name="Google Shape;297;p43"/>
          <p:cNvSpPr txBox="1"/>
          <p:nvPr/>
        </p:nvSpPr>
        <p:spPr>
          <a:xfrm>
            <a:off x="859700" y="1375100"/>
            <a:ext cx="8032800" cy="27243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GB" sz="3000">
                <a:solidFill>
                  <a:srgbClr val="FFE599"/>
                </a:solidFill>
                <a:latin typeface="Lato"/>
                <a:ea typeface="Lato"/>
                <a:cs typeface="Lato"/>
                <a:sym typeface="Lato"/>
              </a:rPr>
              <a:t>Look for changes of:</a:t>
            </a:r>
            <a:endParaRPr sz="3000">
              <a:solidFill>
                <a:srgbClr val="FFE599"/>
              </a:solidFill>
              <a:latin typeface="Lato"/>
              <a:ea typeface="Lato"/>
              <a:cs typeface="Lato"/>
              <a:sym typeface="Lato"/>
            </a:endParaRPr>
          </a:p>
          <a:p>
            <a:pPr indent="-419100" lvl="0" marL="457200" rtl="0" algn="l">
              <a:lnSpc>
                <a:spcPct val="150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Mood</a:t>
            </a:r>
            <a:endParaRPr sz="3000">
              <a:solidFill>
                <a:srgbClr val="FFE599"/>
              </a:solidFill>
              <a:latin typeface="Lato"/>
              <a:ea typeface="Lato"/>
              <a:cs typeface="Lato"/>
              <a:sym typeface="Lato"/>
            </a:endParaRPr>
          </a:p>
          <a:p>
            <a:pPr indent="-419100" lvl="0" marL="457200" rtl="0" algn="l">
              <a:lnSpc>
                <a:spcPct val="150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Behaviour</a:t>
            </a:r>
            <a:endParaRPr sz="3000">
              <a:solidFill>
                <a:srgbClr val="FFE599"/>
              </a:solidFill>
              <a:latin typeface="Lato"/>
              <a:ea typeface="Lato"/>
              <a:cs typeface="Lato"/>
              <a:sym typeface="Lato"/>
            </a:endParaRPr>
          </a:p>
          <a:p>
            <a:pPr indent="-419100" lvl="0" marL="457200" rtl="0" algn="l">
              <a:lnSpc>
                <a:spcPct val="150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Friends (</a:t>
            </a:r>
            <a:r>
              <a:rPr lang="en-GB" sz="3000">
                <a:solidFill>
                  <a:srgbClr val="FFE599"/>
                </a:solidFill>
                <a:latin typeface="Lato"/>
                <a:ea typeface="Lato"/>
                <a:cs typeface="Lato"/>
                <a:sym typeface="Lato"/>
              </a:rPr>
              <a:t>particularly</a:t>
            </a:r>
            <a:r>
              <a:rPr lang="en-GB" sz="3000">
                <a:solidFill>
                  <a:srgbClr val="FFE599"/>
                </a:solidFill>
                <a:latin typeface="Lato"/>
                <a:ea typeface="Lato"/>
                <a:cs typeface="Lato"/>
                <a:sym typeface="Lato"/>
              </a:rPr>
              <a:t> online ones)</a:t>
            </a:r>
            <a:endParaRPr sz="3000">
              <a:solidFill>
                <a:srgbClr val="FFE599"/>
              </a:solidFill>
              <a:latin typeface="Lato"/>
              <a:ea typeface="Lato"/>
              <a:cs typeface="Lato"/>
              <a:sym typeface="Lato"/>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01" name="Shape 301"/>
        <p:cNvGrpSpPr/>
        <p:nvPr/>
      </p:nvGrpSpPr>
      <p:grpSpPr>
        <a:xfrm>
          <a:off x="0" y="0"/>
          <a:ext cx="0" cy="0"/>
          <a:chOff x="0" y="0"/>
          <a:chExt cx="0" cy="0"/>
        </a:xfrm>
      </p:grpSpPr>
      <p:sp>
        <p:nvSpPr>
          <p:cNvPr id="302" name="Google Shape;302;p44"/>
          <p:cNvSpPr txBox="1"/>
          <p:nvPr>
            <p:ph type="title"/>
          </p:nvPr>
        </p:nvSpPr>
        <p:spPr>
          <a:xfrm>
            <a:off x="423600" y="475100"/>
            <a:ext cx="8296800" cy="72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Reporting to school</a:t>
            </a:r>
            <a:endParaRPr b="0" sz="3600"/>
          </a:p>
        </p:txBody>
      </p:sp>
      <p:sp>
        <p:nvSpPr>
          <p:cNvPr id="303" name="Google Shape;303;p44"/>
          <p:cNvSpPr txBox="1"/>
          <p:nvPr/>
        </p:nvSpPr>
        <p:spPr>
          <a:xfrm>
            <a:off x="555600" y="2746275"/>
            <a:ext cx="8032800" cy="1708500"/>
          </a:xfrm>
          <a:prstGeom prst="rect">
            <a:avLst/>
          </a:prstGeom>
          <a:noFill/>
          <a:ln>
            <a:noFill/>
          </a:ln>
        </p:spPr>
        <p:txBody>
          <a:bodyPr anchorCtr="0" anchor="t" bIns="91425" lIns="91425" spcFirstLastPara="1" rIns="91425" wrap="square" tIns="91425">
            <a:spAutoFit/>
          </a:bodyPr>
          <a:lstStyle/>
          <a:p>
            <a:pPr indent="-419100" lvl="0" marL="457200" rtl="0" algn="l">
              <a:lnSpc>
                <a:spcPct val="115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Unhealthy relationships</a:t>
            </a:r>
            <a:br>
              <a:rPr lang="en-GB" sz="3000">
                <a:solidFill>
                  <a:srgbClr val="FFE599"/>
                </a:solidFill>
                <a:latin typeface="Lato"/>
                <a:ea typeface="Lato"/>
                <a:cs typeface="Lato"/>
                <a:sym typeface="Lato"/>
              </a:rPr>
            </a:br>
            <a:endParaRPr sz="3000">
              <a:solidFill>
                <a:srgbClr val="FFE599"/>
              </a:solidFill>
              <a:latin typeface="Lato"/>
              <a:ea typeface="Lato"/>
              <a:cs typeface="Lato"/>
              <a:sym typeface="Lato"/>
            </a:endParaRPr>
          </a:p>
          <a:p>
            <a:pPr indent="-419100" lvl="0" marL="457200" rtl="0" algn="l">
              <a:lnSpc>
                <a:spcPct val="115000"/>
              </a:lnSpc>
              <a:spcBef>
                <a:spcPts val="0"/>
              </a:spcBef>
              <a:spcAft>
                <a:spcPts val="0"/>
              </a:spcAft>
              <a:buClr>
                <a:srgbClr val="FFE599"/>
              </a:buClr>
              <a:buSzPts val="3000"/>
              <a:buFont typeface="Lato"/>
              <a:buAutoNum type="arabicPeriod"/>
            </a:pPr>
            <a:r>
              <a:rPr lang="en-GB" sz="3000">
                <a:solidFill>
                  <a:srgbClr val="FFE599"/>
                </a:solidFill>
                <a:latin typeface="Lato"/>
                <a:ea typeface="Lato"/>
                <a:cs typeface="Lato"/>
                <a:sym typeface="Lato"/>
              </a:rPr>
              <a:t>Bullying (including online)</a:t>
            </a:r>
            <a:endParaRPr sz="3000">
              <a:solidFill>
                <a:srgbClr val="FFE599"/>
              </a:solidFill>
              <a:latin typeface="Lato"/>
              <a:ea typeface="Lato"/>
              <a:cs typeface="Lato"/>
              <a:sym typeface="Lato"/>
            </a:endParaRPr>
          </a:p>
        </p:txBody>
      </p:sp>
      <p:sp>
        <p:nvSpPr>
          <p:cNvPr id="304" name="Google Shape;304;p44"/>
          <p:cNvSpPr txBox="1"/>
          <p:nvPr/>
        </p:nvSpPr>
        <p:spPr>
          <a:xfrm>
            <a:off x="587875" y="1280725"/>
            <a:ext cx="8032800" cy="1177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GB" sz="3000">
                <a:solidFill>
                  <a:srgbClr val="FFFFFF"/>
                </a:solidFill>
                <a:latin typeface="Lato"/>
                <a:ea typeface="Lato"/>
                <a:cs typeface="Lato"/>
                <a:sym typeface="Lato"/>
              </a:rPr>
              <a:t>It is appropriate to report concerns to school when you are worried about…</a:t>
            </a:r>
            <a:endParaRPr sz="3000">
              <a:solidFill>
                <a:srgbClr val="FFFFFF"/>
              </a:solidFill>
              <a:latin typeface="Lato"/>
              <a:ea typeface="Lato"/>
              <a:cs typeface="Lato"/>
              <a:sym typeface="Lato"/>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08" name="Shape 308"/>
        <p:cNvGrpSpPr/>
        <p:nvPr/>
      </p:nvGrpSpPr>
      <p:grpSpPr>
        <a:xfrm>
          <a:off x="0" y="0"/>
          <a:ext cx="0" cy="0"/>
          <a:chOff x="0" y="0"/>
          <a:chExt cx="0" cy="0"/>
        </a:xfrm>
      </p:grpSpPr>
      <p:sp>
        <p:nvSpPr>
          <p:cNvPr id="309" name="Google Shape;309;p45"/>
          <p:cNvSpPr txBox="1"/>
          <p:nvPr>
            <p:ph type="title"/>
          </p:nvPr>
        </p:nvSpPr>
        <p:spPr>
          <a:xfrm>
            <a:off x="423600" y="4751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Reporting to the Police</a:t>
            </a:r>
            <a:endParaRPr b="0" sz="3600"/>
          </a:p>
        </p:txBody>
      </p:sp>
      <p:pic>
        <p:nvPicPr>
          <p:cNvPr id="310" name="Google Shape;310;p45"/>
          <p:cNvPicPr preferRelativeResize="0"/>
          <p:nvPr/>
        </p:nvPicPr>
        <p:blipFill>
          <a:blip r:embed="rId3">
            <a:alphaModFix/>
          </a:blip>
          <a:stretch>
            <a:fillRect/>
          </a:stretch>
        </p:blipFill>
        <p:spPr>
          <a:xfrm>
            <a:off x="1789088" y="1189625"/>
            <a:ext cx="5212575" cy="2764250"/>
          </a:xfrm>
          <a:prstGeom prst="rect">
            <a:avLst/>
          </a:prstGeom>
          <a:noFill/>
          <a:ln>
            <a:noFill/>
          </a:ln>
        </p:spPr>
      </p:pic>
      <p:sp>
        <p:nvSpPr>
          <p:cNvPr id="311" name="Google Shape;311;p45"/>
          <p:cNvSpPr txBox="1"/>
          <p:nvPr/>
        </p:nvSpPr>
        <p:spPr>
          <a:xfrm>
            <a:off x="925575" y="4048450"/>
            <a:ext cx="6740400" cy="73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3600">
                <a:solidFill>
                  <a:srgbClr val="FFE599"/>
                </a:solidFill>
                <a:latin typeface="Lato"/>
                <a:ea typeface="Lato"/>
                <a:cs typeface="Lato"/>
                <a:sym typeface="Lato"/>
              </a:rPr>
              <a:t>Go to </a:t>
            </a:r>
            <a:r>
              <a:rPr lang="en-GB" sz="3600">
                <a:solidFill>
                  <a:srgbClr val="FFE599"/>
                </a:solidFill>
                <a:latin typeface="Lato"/>
                <a:ea typeface="Lato"/>
                <a:cs typeface="Lato"/>
                <a:sym typeface="Lato"/>
              </a:rPr>
              <a:t>www.ceop.police.uk</a:t>
            </a:r>
            <a:endParaRPr sz="3600">
              <a:solidFill>
                <a:srgbClr val="FFE599"/>
              </a:solidFill>
              <a:latin typeface="Lato"/>
              <a:ea typeface="Lato"/>
              <a:cs typeface="Lato"/>
              <a:sym typeface="La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D85C6"/>
        </a:solidFill>
      </p:bgPr>
    </p:bg>
    <p:spTree>
      <p:nvGrpSpPr>
        <p:cNvPr id="315" name="Shape 315"/>
        <p:cNvGrpSpPr/>
        <p:nvPr/>
      </p:nvGrpSpPr>
      <p:grpSpPr>
        <a:xfrm>
          <a:off x="0" y="0"/>
          <a:ext cx="0" cy="0"/>
          <a:chOff x="0" y="0"/>
          <a:chExt cx="0" cy="0"/>
        </a:xfrm>
      </p:grpSpPr>
      <p:sp>
        <p:nvSpPr>
          <p:cNvPr id="316" name="Google Shape;316;p46"/>
          <p:cNvSpPr txBox="1"/>
          <p:nvPr>
            <p:ph type="title"/>
          </p:nvPr>
        </p:nvSpPr>
        <p:spPr>
          <a:xfrm>
            <a:off x="423600" y="1779525"/>
            <a:ext cx="8296800" cy="14085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sz="7200"/>
              <a:t>Top tips</a:t>
            </a:r>
            <a:endParaRPr b="0" sz="72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20" name="Shape 320"/>
        <p:cNvGrpSpPr/>
        <p:nvPr/>
      </p:nvGrpSpPr>
      <p:grpSpPr>
        <a:xfrm>
          <a:off x="0" y="0"/>
          <a:ext cx="0" cy="0"/>
          <a:chOff x="0" y="0"/>
          <a:chExt cx="0" cy="0"/>
        </a:xfrm>
      </p:grpSpPr>
      <p:sp>
        <p:nvSpPr>
          <p:cNvPr id="321" name="Google Shape;321;p47"/>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New apps - what to do</a:t>
            </a:r>
            <a:endParaRPr b="0" sz="4000"/>
          </a:p>
        </p:txBody>
      </p:sp>
      <p:sp>
        <p:nvSpPr>
          <p:cNvPr id="322" name="Google Shape;322;p47"/>
          <p:cNvSpPr txBox="1"/>
          <p:nvPr/>
        </p:nvSpPr>
        <p:spPr>
          <a:xfrm>
            <a:off x="435425" y="1374700"/>
            <a:ext cx="8439300" cy="3140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a:solidFill>
                  <a:srgbClr val="FFE599"/>
                </a:solidFill>
                <a:latin typeface="Lato"/>
                <a:ea typeface="Lato"/>
                <a:cs typeface="Lato"/>
                <a:sym typeface="Lato"/>
              </a:rPr>
              <a:t>Take time to explore the privacy settings together</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Choose ‘Friends only’ instead of public</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Decide what kind of personal information to add to the app (use avatars and usernames)</a:t>
            </a:r>
            <a:br>
              <a:rPr lang="en-GB" sz="2400">
                <a:solidFill>
                  <a:srgbClr val="FFE599"/>
                </a:solidFill>
                <a:latin typeface="Lato"/>
                <a:ea typeface="Lato"/>
                <a:cs typeface="Lato"/>
                <a:sym typeface="Lato"/>
              </a:rPr>
            </a:br>
            <a:endParaRPr sz="2400">
              <a:solidFill>
                <a:srgbClr val="FFE599"/>
              </a:solidFill>
              <a:latin typeface="Lato"/>
              <a:ea typeface="Lato"/>
              <a:cs typeface="Lato"/>
              <a:sym typeface="Lato"/>
            </a:endParaRPr>
          </a:p>
          <a:p>
            <a:pPr indent="-381000" lvl="0" marL="457200" rtl="0" algn="l">
              <a:spcBef>
                <a:spcPts val="0"/>
              </a:spcBef>
              <a:spcAft>
                <a:spcPts val="0"/>
              </a:spcAft>
              <a:buClr>
                <a:srgbClr val="FFE599"/>
              </a:buClr>
              <a:buSzPts val="2400"/>
              <a:buFont typeface="Lato"/>
              <a:buChar char="●"/>
            </a:pPr>
            <a:r>
              <a:rPr lang="en-GB" sz="2400">
                <a:solidFill>
                  <a:srgbClr val="FFE599"/>
                </a:solidFill>
                <a:latin typeface="Lato"/>
                <a:ea typeface="Lato"/>
                <a:cs typeface="Lato"/>
                <a:sym typeface="Lato"/>
              </a:rPr>
              <a:t>Practice how to block and report any negative users</a:t>
            </a:r>
            <a:endParaRPr sz="2400">
              <a:solidFill>
                <a:srgbClr val="FFE599"/>
              </a:solidFill>
              <a:latin typeface="Lato"/>
              <a:ea typeface="Lato"/>
              <a:cs typeface="Lato"/>
              <a:sym typeface="Lato"/>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26" name="Shape 326"/>
        <p:cNvGrpSpPr/>
        <p:nvPr/>
      </p:nvGrpSpPr>
      <p:grpSpPr>
        <a:xfrm>
          <a:off x="0" y="0"/>
          <a:ext cx="0" cy="0"/>
          <a:chOff x="0" y="0"/>
          <a:chExt cx="0" cy="0"/>
        </a:xfrm>
      </p:grpSpPr>
      <p:sp>
        <p:nvSpPr>
          <p:cNvPr id="327" name="Google Shape;327;p48"/>
          <p:cNvSpPr txBox="1"/>
          <p:nvPr>
            <p:ph type="title"/>
          </p:nvPr>
        </p:nvSpPr>
        <p:spPr>
          <a:xfrm>
            <a:off x="406425" y="422200"/>
            <a:ext cx="8296800" cy="77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4000"/>
              <a:t>Example: Fortnite</a:t>
            </a:r>
            <a:endParaRPr b="0" sz="4000"/>
          </a:p>
        </p:txBody>
      </p:sp>
      <p:pic>
        <p:nvPicPr>
          <p:cNvPr id="328" name="Google Shape;328;p48"/>
          <p:cNvPicPr preferRelativeResize="0"/>
          <p:nvPr/>
        </p:nvPicPr>
        <p:blipFill rotWithShape="1">
          <a:blip r:embed="rId3">
            <a:alphaModFix/>
          </a:blip>
          <a:srcRect b="4707" l="0" r="46323" t="0"/>
          <a:stretch/>
        </p:blipFill>
        <p:spPr>
          <a:xfrm>
            <a:off x="124388" y="1252125"/>
            <a:ext cx="3311198" cy="3306701"/>
          </a:xfrm>
          <a:prstGeom prst="rect">
            <a:avLst/>
          </a:prstGeom>
          <a:noFill/>
          <a:ln>
            <a:noFill/>
          </a:ln>
        </p:spPr>
      </p:pic>
      <p:pic>
        <p:nvPicPr>
          <p:cNvPr id="329" name="Google Shape;329;p48"/>
          <p:cNvPicPr preferRelativeResize="0"/>
          <p:nvPr/>
        </p:nvPicPr>
        <p:blipFill rotWithShape="1">
          <a:blip r:embed="rId4">
            <a:alphaModFix/>
          </a:blip>
          <a:srcRect b="17328" l="4804" r="16037" t="0"/>
          <a:stretch/>
        </p:blipFill>
        <p:spPr>
          <a:xfrm>
            <a:off x="3398688" y="1252125"/>
            <a:ext cx="5620933" cy="33067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33" name="Shape 333"/>
        <p:cNvGrpSpPr/>
        <p:nvPr/>
      </p:nvGrpSpPr>
      <p:grpSpPr>
        <a:xfrm>
          <a:off x="0" y="0"/>
          <a:ext cx="0" cy="0"/>
          <a:chOff x="0" y="0"/>
          <a:chExt cx="0" cy="0"/>
        </a:xfrm>
      </p:grpSpPr>
      <p:sp>
        <p:nvSpPr>
          <p:cNvPr id="334" name="Google Shape;334;p49"/>
          <p:cNvSpPr txBox="1"/>
          <p:nvPr>
            <p:ph type="title"/>
          </p:nvPr>
        </p:nvSpPr>
        <p:spPr>
          <a:xfrm>
            <a:off x="423600" y="4751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Technical settings on devices</a:t>
            </a:r>
            <a:endParaRPr b="0" sz="3600"/>
          </a:p>
        </p:txBody>
      </p:sp>
      <p:pic>
        <p:nvPicPr>
          <p:cNvPr id="335" name="Google Shape;335;p49"/>
          <p:cNvPicPr preferRelativeResize="0"/>
          <p:nvPr/>
        </p:nvPicPr>
        <p:blipFill rotWithShape="1">
          <a:blip r:embed="rId3">
            <a:alphaModFix/>
          </a:blip>
          <a:srcRect b="2990" l="0" r="7535" t="7210"/>
          <a:stretch/>
        </p:blipFill>
        <p:spPr>
          <a:xfrm>
            <a:off x="6557425" y="1123850"/>
            <a:ext cx="2162975" cy="3506676"/>
          </a:xfrm>
          <a:prstGeom prst="rect">
            <a:avLst/>
          </a:prstGeom>
          <a:noFill/>
          <a:ln>
            <a:noFill/>
          </a:ln>
        </p:spPr>
      </p:pic>
      <p:sp>
        <p:nvSpPr>
          <p:cNvPr id="336" name="Google Shape;336;p49"/>
          <p:cNvSpPr txBox="1"/>
          <p:nvPr/>
        </p:nvSpPr>
        <p:spPr>
          <a:xfrm>
            <a:off x="423600" y="1209600"/>
            <a:ext cx="5182800" cy="20319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b="1" lang="en-GB" sz="3000">
                <a:solidFill>
                  <a:srgbClr val="FFE599"/>
                </a:solidFill>
                <a:latin typeface="Lato"/>
                <a:ea typeface="Lato"/>
                <a:cs typeface="Lato"/>
                <a:sym typeface="Lato"/>
              </a:rPr>
              <a:t>Google For Families</a:t>
            </a:r>
            <a:endParaRPr b="1" sz="3000">
              <a:solidFill>
                <a:srgbClr val="FFE599"/>
              </a:solidFill>
              <a:latin typeface="Lato"/>
              <a:ea typeface="Lato"/>
              <a:cs typeface="Lato"/>
              <a:sym typeface="Lato"/>
            </a:endParaRPr>
          </a:p>
          <a:p>
            <a:pPr indent="-419100" lvl="0" marL="457200" rtl="0" algn="l">
              <a:lnSpc>
                <a:spcPct val="150000"/>
              </a:lnSpc>
              <a:spcBef>
                <a:spcPts val="0"/>
              </a:spcBef>
              <a:spcAft>
                <a:spcPts val="0"/>
              </a:spcAft>
              <a:buClr>
                <a:srgbClr val="FFE599"/>
              </a:buClr>
              <a:buSzPts val="3000"/>
              <a:buFont typeface="Lato"/>
              <a:buChar char="●"/>
            </a:pPr>
            <a:r>
              <a:rPr lang="en-GB" sz="3000">
                <a:solidFill>
                  <a:srgbClr val="FFE599"/>
                </a:solidFill>
                <a:latin typeface="Lato"/>
                <a:ea typeface="Lato"/>
                <a:cs typeface="Lato"/>
                <a:sym typeface="Lato"/>
              </a:rPr>
              <a:t>For google accounts</a:t>
            </a:r>
            <a:endParaRPr sz="3000">
              <a:solidFill>
                <a:srgbClr val="FFE599"/>
              </a:solidFill>
              <a:latin typeface="Lato"/>
              <a:ea typeface="Lato"/>
              <a:cs typeface="Lato"/>
              <a:sym typeface="Lato"/>
            </a:endParaRPr>
          </a:p>
          <a:p>
            <a:pPr indent="-419100" lvl="0" marL="457200" rtl="0" algn="l">
              <a:lnSpc>
                <a:spcPct val="150000"/>
              </a:lnSpc>
              <a:spcBef>
                <a:spcPts val="0"/>
              </a:spcBef>
              <a:spcAft>
                <a:spcPts val="0"/>
              </a:spcAft>
              <a:buClr>
                <a:srgbClr val="FFE599"/>
              </a:buClr>
              <a:buSzPts val="3000"/>
              <a:buFont typeface="Lato"/>
              <a:buChar char="●"/>
            </a:pPr>
            <a:r>
              <a:rPr lang="en-GB" sz="3000">
                <a:solidFill>
                  <a:srgbClr val="FFE599"/>
                </a:solidFill>
                <a:latin typeface="Lato"/>
                <a:ea typeface="Lato"/>
                <a:cs typeface="Lato"/>
                <a:sym typeface="Lato"/>
              </a:rPr>
              <a:t>For android phones</a:t>
            </a:r>
            <a:endParaRPr sz="3000">
              <a:solidFill>
                <a:srgbClr val="FFE599"/>
              </a:solidFill>
              <a:latin typeface="Lato"/>
              <a:ea typeface="Lato"/>
              <a:cs typeface="Lato"/>
              <a:sym typeface="Lato"/>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40" name="Shape 340"/>
        <p:cNvGrpSpPr/>
        <p:nvPr/>
      </p:nvGrpSpPr>
      <p:grpSpPr>
        <a:xfrm>
          <a:off x="0" y="0"/>
          <a:ext cx="0" cy="0"/>
          <a:chOff x="0" y="0"/>
          <a:chExt cx="0" cy="0"/>
        </a:xfrm>
      </p:grpSpPr>
      <p:sp>
        <p:nvSpPr>
          <p:cNvPr id="341" name="Google Shape;341;p50"/>
          <p:cNvSpPr txBox="1"/>
          <p:nvPr>
            <p:ph type="title"/>
          </p:nvPr>
        </p:nvSpPr>
        <p:spPr>
          <a:xfrm>
            <a:off x="423600" y="4751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Technical settings on devices</a:t>
            </a:r>
            <a:endParaRPr b="0" sz="3600"/>
          </a:p>
        </p:txBody>
      </p:sp>
      <p:sp>
        <p:nvSpPr>
          <p:cNvPr id="342" name="Google Shape;342;p50"/>
          <p:cNvSpPr txBox="1"/>
          <p:nvPr/>
        </p:nvSpPr>
        <p:spPr>
          <a:xfrm>
            <a:off x="423600" y="1209600"/>
            <a:ext cx="5182800" cy="6465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b="1" lang="en-GB" sz="3000">
                <a:solidFill>
                  <a:srgbClr val="FFE599"/>
                </a:solidFill>
                <a:latin typeface="Lato"/>
                <a:ea typeface="Lato"/>
                <a:cs typeface="Lato"/>
                <a:sym typeface="Lato"/>
              </a:rPr>
              <a:t>Apple </a:t>
            </a:r>
            <a:r>
              <a:rPr b="1" lang="en-GB" sz="3000">
                <a:solidFill>
                  <a:srgbClr val="FFE599"/>
                </a:solidFill>
                <a:latin typeface="Lato"/>
                <a:ea typeface="Lato"/>
                <a:cs typeface="Lato"/>
                <a:sym typeface="Lato"/>
              </a:rPr>
              <a:t>screen</a:t>
            </a:r>
            <a:r>
              <a:rPr b="1" lang="en-GB" sz="3000">
                <a:solidFill>
                  <a:srgbClr val="FFE599"/>
                </a:solidFill>
                <a:latin typeface="Lato"/>
                <a:ea typeface="Lato"/>
                <a:cs typeface="Lato"/>
                <a:sym typeface="Lato"/>
              </a:rPr>
              <a:t> time</a:t>
            </a:r>
            <a:endParaRPr sz="3000">
              <a:solidFill>
                <a:srgbClr val="FFE599"/>
              </a:solidFill>
              <a:latin typeface="Lato"/>
              <a:ea typeface="Lato"/>
              <a:cs typeface="Lato"/>
              <a:sym typeface="Lato"/>
            </a:endParaRPr>
          </a:p>
        </p:txBody>
      </p:sp>
      <p:pic>
        <p:nvPicPr>
          <p:cNvPr id="343" name="Google Shape;343;p50"/>
          <p:cNvPicPr preferRelativeResize="0"/>
          <p:nvPr/>
        </p:nvPicPr>
        <p:blipFill rotWithShape="1">
          <a:blip r:embed="rId3">
            <a:alphaModFix/>
          </a:blip>
          <a:srcRect b="19852" l="0" r="0" t="0"/>
          <a:stretch/>
        </p:blipFill>
        <p:spPr>
          <a:xfrm>
            <a:off x="2332934" y="1909000"/>
            <a:ext cx="5065216" cy="257520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47" name="Shape 347"/>
        <p:cNvGrpSpPr/>
        <p:nvPr/>
      </p:nvGrpSpPr>
      <p:grpSpPr>
        <a:xfrm>
          <a:off x="0" y="0"/>
          <a:ext cx="0" cy="0"/>
          <a:chOff x="0" y="0"/>
          <a:chExt cx="0" cy="0"/>
        </a:xfrm>
      </p:grpSpPr>
      <p:sp>
        <p:nvSpPr>
          <p:cNvPr id="348" name="Google Shape;348;p51"/>
          <p:cNvSpPr txBox="1"/>
          <p:nvPr>
            <p:ph type="title"/>
          </p:nvPr>
        </p:nvSpPr>
        <p:spPr>
          <a:xfrm>
            <a:off x="423600" y="4751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Getting further advice</a:t>
            </a:r>
            <a:endParaRPr b="0" sz="3600"/>
          </a:p>
        </p:txBody>
      </p:sp>
      <p:pic>
        <p:nvPicPr>
          <p:cNvPr id="349" name="Google Shape;349;p51"/>
          <p:cNvPicPr preferRelativeResize="0"/>
          <p:nvPr/>
        </p:nvPicPr>
        <p:blipFill rotWithShape="1">
          <a:blip r:embed="rId3">
            <a:alphaModFix/>
          </a:blip>
          <a:srcRect b="25937" l="22044" r="16890" t="4507"/>
          <a:stretch/>
        </p:blipFill>
        <p:spPr>
          <a:xfrm>
            <a:off x="1979200" y="1158425"/>
            <a:ext cx="5021351" cy="33732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B5394"/>
        </a:solidFill>
      </p:bgPr>
    </p:bg>
    <p:spTree>
      <p:nvGrpSpPr>
        <p:cNvPr id="353" name="Shape 353"/>
        <p:cNvGrpSpPr/>
        <p:nvPr/>
      </p:nvGrpSpPr>
      <p:grpSpPr>
        <a:xfrm>
          <a:off x="0" y="0"/>
          <a:ext cx="0" cy="0"/>
          <a:chOff x="0" y="0"/>
          <a:chExt cx="0" cy="0"/>
        </a:xfrm>
      </p:grpSpPr>
      <p:sp>
        <p:nvSpPr>
          <p:cNvPr id="354" name="Google Shape;354;p52"/>
          <p:cNvSpPr txBox="1"/>
          <p:nvPr>
            <p:ph type="title"/>
          </p:nvPr>
        </p:nvSpPr>
        <p:spPr>
          <a:xfrm>
            <a:off x="423600" y="475100"/>
            <a:ext cx="8296800" cy="55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3600"/>
              <a:t>Checklist for parents</a:t>
            </a:r>
            <a:endParaRPr b="0" sz="3600"/>
          </a:p>
        </p:txBody>
      </p:sp>
      <p:sp>
        <p:nvSpPr>
          <p:cNvPr id="355" name="Google Shape;355;p52"/>
          <p:cNvSpPr txBox="1"/>
          <p:nvPr/>
        </p:nvSpPr>
        <p:spPr>
          <a:xfrm>
            <a:off x="351000" y="1117025"/>
            <a:ext cx="8587200" cy="3638700"/>
          </a:xfrm>
          <a:prstGeom prst="rect">
            <a:avLst/>
          </a:prstGeom>
          <a:noFill/>
          <a:ln>
            <a:noFill/>
          </a:ln>
        </p:spPr>
        <p:txBody>
          <a:bodyPr anchorCtr="0" anchor="t" bIns="91425" lIns="91425" spcFirstLastPara="1" rIns="91425" wrap="square" tIns="91425">
            <a:spAutoFit/>
          </a:bodyPr>
          <a:lstStyle/>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I have asked my child to show me the sites they use.</a:t>
            </a:r>
            <a:endParaRPr sz="2200">
              <a:solidFill>
                <a:srgbClr val="FFE599"/>
              </a:solidFill>
              <a:latin typeface="Lato"/>
              <a:ea typeface="Lato"/>
              <a:cs typeface="Lato"/>
              <a:sym typeface="Lato"/>
            </a:endParaRPr>
          </a:p>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I have checked my child’s privacy settings.</a:t>
            </a:r>
            <a:endParaRPr sz="2200">
              <a:solidFill>
                <a:srgbClr val="FFE599"/>
              </a:solidFill>
              <a:latin typeface="Lato"/>
              <a:ea typeface="Lato"/>
              <a:cs typeface="Lato"/>
              <a:sym typeface="Lato"/>
            </a:endParaRPr>
          </a:p>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I have asked my child about their online friends.</a:t>
            </a:r>
            <a:endParaRPr sz="2200">
              <a:solidFill>
                <a:srgbClr val="FFE599"/>
              </a:solidFill>
              <a:latin typeface="Lato"/>
              <a:ea typeface="Lato"/>
              <a:cs typeface="Lato"/>
              <a:sym typeface="Lato"/>
            </a:endParaRPr>
          </a:p>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I have set appropriate controls on the computer/laptop, gaming and mobile devices.</a:t>
            </a:r>
            <a:endParaRPr sz="2200">
              <a:solidFill>
                <a:srgbClr val="FFE599"/>
              </a:solidFill>
              <a:latin typeface="Lato"/>
              <a:ea typeface="Lato"/>
              <a:cs typeface="Lato"/>
              <a:sym typeface="Lato"/>
            </a:endParaRPr>
          </a:p>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My child has agreed to tell me if they are worried about something online.</a:t>
            </a:r>
            <a:endParaRPr sz="2200">
              <a:solidFill>
                <a:srgbClr val="FFE599"/>
              </a:solidFill>
              <a:latin typeface="Lato"/>
              <a:ea typeface="Lato"/>
              <a:cs typeface="Lato"/>
              <a:sym typeface="Lato"/>
            </a:endParaRPr>
          </a:p>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I know where to get help if I’m concerned about my child</a:t>
            </a:r>
            <a:endParaRPr sz="2200">
              <a:solidFill>
                <a:srgbClr val="FFE599"/>
              </a:solidFill>
              <a:latin typeface="Lato"/>
              <a:ea typeface="Lato"/>
              <a:cs typeface="Lato"/>
              <a:sym typeface="Lato"/>
            </a:endParaRPr>
          </a:p>
          <a:p>
            <a:pPr indent="-368300" lvl="0" marL="457200" rtl="0" algn="l">
              <a:lnSpc>
                <a:spcPct val="115000"/>
              </a:lnSpc>
              <a:spcBef>
                <a:spcPts val="0"/>
              </a:spcBef>
              <a:spcAft>
                <a:spcPts val="0"/>
              </a:spcAft>
              <a:buClr>
                <a:srgbClr val="FFE599"/>
              </a:buClr>
              <a:buSzPts val="2200"/>
              <a:buFont typeface="Lato"/>
              <a:buChar char="❏"/>
            </a:pPr>
            <a:r>
              <a:rPr lang="en-GB" sz="2200">
                <a:solidFill>
                  <a:srgbClr val="FFE599"/>
                </a:solidFill>
                <a:latin typeface="Lato"/>
                <a:ea typeface="Lato"/>
                <a:cs typeface="Lato"/>
                <a:sym typeface="Lato"/>
              </a:rPr>
              <a:t>We have rules about where and when devices may be used</a:t>
            </a:r>
            <a:endParaRPr sz="2200">
              <a:solidFill>
                <a:srgbClr val="FFE599"/>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xmlns:r="http://schemas.openxmlformats.org/officeDocument/2006/relationships" name="Swiss">
  <a:themeElements>
    <a:clrScheme name="Swiss">
      <a:dk1>
        <a:srgbClr val="F46524"/>
      </a:dk1>
      <a:lt1>
        <a:srgbClr val="FFFFFF"/>
      </a:lt1>
      <a:dk2>
        <a:srgbClr val="000000"/>
      </a:dk2>
      <a:lt2>
        <a:srgbClr val="757575"/>
      </a:lt2>
      <a:accent1>
        <a:srgbClr val="01579B"/>
      </a:accent1>
      <a:accent2>
        <a:srgbClr val="27C7BD"/>
      </a:accent2>
      <a:accent3>
        <a:srgbClr val="0099E8"/>
      </a:accent3>
      <a:accent4>
        <a:srgbClr val="51B9A3"/>
      </a:accent4>
      <a:accent5>
        <a:srgbClr val="FB8C00"/>
      </a:accent5>
      <a:accent6>
        <a:srgbClr val="FFAE88"/>
      </a:accent6>
      <a:hlink>
        <a:srgbClr val="0277BD"/>
      </a:hlink>
      <a:folHlink>
        <a:srgbClr val="0277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