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clan French" initials="DF" lastIdx="0" clrIdx="0">
    <p:extLst>
      <p:ext uri="{19B8F6BF-5375-455C-9EA6-DF929625EA0E}">
        <p15:presenceInfo xmlns:p15="http://schemas.microsoft.com/office/powerpoint/2012/main" userId="Declan Frenc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100" d="100"/>
          <a:sy n="100" d="100"/>
        </p:scale>
        <p:origin x="-63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F90A33-1CAA-451B-B6BF-73A0FA244124}"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933729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F90A33-1CAA-451B-B6BF-73A0FA244124}"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3429539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BF90A33-1CAA-451B-B6BF-73A0FA244124}"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2959565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F90A33-1CAA-451B-B6BF-73A0FA244124}"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3132574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F90A33-1CAA-451B-B6BF-73A0FA244124}" type="datetimeFigureOut">
              <a:rPr lang="en-GB" smtClean="0"/>
              <a:t>14/09/2023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2505154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F90A33-1CAA-451B-B6BF-73A0FA244124}" type="datetimeFigureOut">
              <a:rPr lang="en-GB" smtClean="0"/>
              <a:t>14/09/2023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3310401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F90A33-1CAA-451B-B6BF-73A0FA244124}" type="datetimeFigureOut">
              <a:rPr lang="en-GB" smtClean="0"/>
              <a:t>14/09/2023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808705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BF90A33-1CAA-451B-B6BF-73A0FA244124}"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1249609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BF90A33-1CAA-451B-B6BF-73A0FA244124}"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3300817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F90A33-1CAA-451B-B6BF-73A0FA244124}"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1390426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F90A33-1CAA-451B-B6BF-73A0FA244124}"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B6BF4F-C18B-449F-A9B0-6E560ADFCAFD}" type="slidenum">
              <a:rPr lang="en-GB" smtClean="0"/>
              <a:t>‹#›</a:t>
            </a:fld>
            <a:endParaRPr lang="en-GB"/>
          </a:p>
        </p:txBody>
      </p:sp>
    </p:spTree>
    <p:extLst>
      <p:ext uri="{BB962C8B-B14F-4D97-AF65-F5344CB8AC3E}">
        <p14:creationId xmlns:p14="http://schemas.microsoft.com/office/powerpoint/2010/main" val="4269205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F90A33-1CAA-451B-B6BF-73A0FA244124}" type="datetimeFigureOut">
              <a:rPr lang="en-GB" smtClean="0"/>
              <a:t>14/09/2023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B6BF4F-C18B-449F-A9B0-6E560ADFCAFD}" type="slidenum">
              <a:rPr lang="en-GB" smtClean="0"/>
              <a:t>‹#›</a:t>
            </a:fld>
            <a:endParaRPr lang="en-GB"/>
          </a:p>
        </p:txBody>
      </p:sp>
    </p:spTree>
    <p:extLst>
      <p:ext uri="{BB962C8B-B14F-4D97-AF65-F5344CB8AC3E}">
        <p14:creationId xmlns:p14="http://schemas.microsoft.com/office/powerpoint/2010/main" val="34474583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2369" y="420222"/>
            <a:ext cx="10145758" cy="1054146"/>
          </a:xfrm>
        </p:spPr>
        <p:txBody>
          <a:bodyPr>
            <a:noAutofit/>
          </a:bodyPr>
          <a:lstStyle/>
          <a:p>
            <a:r>
              <a:rPr lang="en-GB" sz="7200" b="1" dirty="0" smtClean="0"/>
              <a:t>End of Year Report</a:t>
            </a:r>
            <a:endParaRPr lang="en-GB" sz="7200" b="1" dirty="0"/>
          </a:p>
        </p:txBody>
      </p:sp>
      <p:sp>
        <p:nvSpPr>
          <p:cNvPr id="3" name="Subtitle 2"/>
          <p:cNvSpPr>
            <a:spLocks noGrp="1"/>
          </p:cNvSpPr>
          <p:nvPr>
            <p:ph type="subTitle" idx="1"/>
          </p:nvPr>
        </p:nvSpPr>
        <p:spPr>
          <a:xfrm flipV="1">
            <a:off x="1524000" y="5257800"/>
            <a:ext cx="9144000" cy="1325880"/>
          </a:xfrm>
        </p:spPr>
        <p:txBody>
          <a:bodyPr/>
          <a:lstStyle/>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829" y="1474368"/>
            <a:ext cx="11247120" cy="5383632"/>
          </a:xfrm>
          <a:prstGeom prst="rect">
            <a:avLst/>
          </a:prstGeom>
        </p:spPr>
      </p:pic>
    </p:spTree>
    <p:extLst>
      <p:ext uri="{BB962C8B-B14F-4D97-AF65-F5344CB8AC3E}">
        <p14:creationId xmlns:p14="http://schemas.microsoft.com/office/powerpoint/2010/main" val="38352914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502" y="143692"/>
            <a:ext cx="3788230" cy="2841172"/>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6423" y="143693"/>
            <a:ext cx="3788230" cy="2841172"/>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68491" y="143692"/>
            <a:ext cx="3788229" cy="2841172"/>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503" y="3409405"/>
            <a:ext cx="3788230" cy="28411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12184" y="3409405"/>
            <a:ext cx="3788230" cy="2841172"/>
          </a:xfrm>
          <a:prstGeom prst="rect">
            <a:avLst/>
          </a:prstGeom>
        </p:spPr>
      </p:pic>
      <p:sp>
        <p:nvSpPr>
          <p:cNvPr id="7" name="TextBox 6"/>
          <p:cNvSpPr txBox="1"/>
          <p:nvPr/>
        </p:nvSpPr>
        <p:spPr>
          <a:xfrm>
            <a:off x="4297680" y="3409405"/>
            <a:ext cx="3383280" cy="3170099"/>
          </a:xfrm>
          <a:prstGeom prst="rect">
            <a:avLst/>
          </a:prstGeom>
          <a:noFill/>
        </p:spPr>
        <p:txBody>
          <a:bodyPr wrap="square" rtlCol="0">
            <a:spAutoFit/>
          </a:bodyPr>
          <a:lstStyle/>
          <a:p>
            <a:pPr algn="ctr"/>
            <a:r>
              <a:rPr lang="en-GB" sz="4000" b="1" dirty="0" smtClean="0"/>
              <a:t>In September 2022 Mr French set up an Eco Council Committee. </a:t>
            </a:r>
            <a:endParaRPr lang="en-GB" sz="4000" b="1" dirty="0"/>
          </a:p>
        </p:txBody>
      </p:sp>
    </p:spTree>
    <p:extLst>
      <p:ext uri="{BB962C8B-B14F-4D97-AF65-F5344CB8AC3E}">
        <p14:creationId xmlns:p14="http://schemas.microsoft.com/office/powerpoint/2010/main" val="11252476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348342" y="130628"/>
            <a:ext cx="3779521" cy="283464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280264" y="130628"/>
            <a:ext cx="3779521" cy="2834641"/>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8212186" y="130627"/>
            <a:ext cx="3692435" cy="2769326"/>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400593" y="3291840"/>
            <a:ext cx="3675017" cy="2756263"/>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8229602" y="3291840"/>
            <a:ext cx="3675018" cy="2756263"/>
          </a:xfrm>
          <a:prstGeom prst="rect">
            <a:avLst/>
          </a:prstGeom>
        </p:spPr>
      </p:pic>
      <p:sp>
        <p:nvSpPr>
          <p:cNvPr id="11" name="TextBox 10"/>
          <p:cNvSpPr txBox="1"/>
          <p:nvPr/>
        </p:nvSpPr>
        <p:spPr>
          <a:xfrm>
            <a:off x="4454434" y="3200400"/>
            <a:ext cx="3605351" cy="2308324"/>
          </a:xfrm>
          <a:prstGeom prst="rect">
            <a:avLst/>
          </a:prstGeom>
          <a:noFill/>
        </p:spPr>
        <p:txBody>
          <a:bodyPr wrap="square" rtlCol="0">
            <a:spAutoFit/>
          </a:bodyPr>
          <a:lstStyle/>
          <a:p>
            <a:pPr algn="ctr"/>
            <a:r>
              <a:rPr lang="en-GB" sz="2400" b="1" dirty="0" smtClean="0"/>
              <a:t>In October, he also set up the Pond Cleaning Club. It was only going to run for 4 weeks but it was too much fun to stop – and there was plenty to do!</a:t>
            </a:r>
            <a:endParaRPr lang="en-GB" sz="2400" b="1" dirty="0"/>
          </a:p>
        </p:txBody>
      </p:sp>
    </p:spTree>
    <p:extLst>
      <p:ext uri="{BB962C8B-B14F-4D97-AF65-F5344CB8AC3E}">
        <p14:creationId xmlns:p14="http://schemas.microsoft.com/office/powerpoint/2010/main" val="40165888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702922" y="547007"/>
            <a:ext cx="3540035" cy="2655026"/>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57843" y="547007"/>
            <a:ext cx="3540034" cy="265502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563688" y="547006"/>
            <a:ext cx="3540035" cy="265502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661" y="3749040"/>
            <a:ext cx="5515792" cy="2877708"/>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581208" y="547007"/>
            <a:ext cx="3540035" cy="2655026"/>
          </a:xfrm>
          <a:prstGeom prst="rect">
            <a:avLst/>
          </a:prstGeom>
        </p:spPr>
      </p:pic>
      <p:sp>
        <p:nvSpPr>
          <p:cNvPr id="9" name="TextBox 8"/>
          <p:cNvSpPr txBox="1"/>
          <p:nvPr/>
        </p:nvSpPr>
        <p:spPr>
          <a:xfrm>
            <a:off x="6006192" y="3749040"/>
            <a:ext cx="5672547" cy="3447098"/>
          </a:xfrm>
          <a:prstGeom prst="rect">
            <a:avLst/>
          </a:prstGeom>
          <a:noFill/>
        </p:spPr>
        <p:txBody>
          <a:bodyPr wrap="square" rtlCol="0">
            <a:spAutoFit/>
          </a:bodyPr>
          <a:lstStyle/>
          <a:p>
            <a:pPr algn="ctr"/>
            <a:r>
              <a:rPr lang="en-GB" sz="2000" b="1" dirty="0" smtClean="0"/>
              <a:t>For Green Flag status we had to choose 3 topics that would benefit our school and the environment.  These were; School Grounds, Biodiversity and Energy.</a:t>
            </a:r>
          </a:p>
          <a:p>
            <a:pPr algn="ctr"/>
            <a:endParaRPr lang="en-GB" sz="2000" b="1" dirty="0"/>
          </a:p>
          <a:p>
            <a:pPr algn="ctr"/>
            <a:r>
              <a:rPr lang="en-GB" sz="2000" b="1" dirty="0" smtClean="0"/>
              <a:t>Our first topic was School Grounds and we decided to concentrate on the big puddle in the corner of the field. </a:t>
            </a:r>
          </a:p>
          <a:p>
            <a:pPr algn="ctr"/>
            <a:r>
              <a:rPr lang="en-GB" sz="2000" b="1" dirty="0" smtClean="0"/>
              <a:t>The Pond Club meet every Monday (rain or shine) to tidy up this area.</a:t>
            </a:r>
          </a:p>
          <a:p>
            <a:endParaRPr lang="en-GB" b="1" dirty="0"/>
          </a:p>
        </p:txBody>
      </p:sp>
      <p:sp>
        <p:nvSpPr>
          <p:cNvPr id="5" name="TextBox 4"/>
          <p:cNvSpPr txBox="1"/>
          <p:nvPr/>
        </p:nvSpPr>
        <p:spPr>
          <a:xfrm>
            <a:off x="3331029" y="2965269"/>
            <a:ext cx="2364377" cy="369332"/>
          </a:xfrm>
          <a:prstGeom prst="rect">
            <a:avLst/>
          </a:prstGeom>
          <a:solidFill>
            <a:schemeClr val="bg1"/>
          </a:solidFill>
          <a:ln w="76200">
            <a:solidFill>
              <a:schemeClr val="accent6"/>
            </a:solidFill>
          </a:ln>
        </p:spPr>
        <p:txBody>
          <a:bodyPr wrap="square" rtlCol="0">
            <a:spAutoFit/>
          </a:bodyPr>
          <a:lstStyle/>
          <a:p>
            <a:pPr algn="ctr"/>
            <a:r>
              <a:rPr lang="en-GB" dirty="0" smtClean="0"/>
              <a:t>Pond lacks life</a:t>
            </a:r>
            <a:endParaRPr lang="en-GB" dirty="0"/>
          </a:p>
        </p:txBody>
      </p:sp>
      <p:sp>
        <p:nvSpPr>
          <p:cNvPr id="10" name="TextBox 9"/>
          <p:cNvSpPr txBox="1"/>
          <p:nvPr/>
        </p:nvSpPr>
        <p:spPr>
          <a:xfrm>
            <a:off x="6151516" y="2965268"/>
            <a:ext cx="2364377" cy="369332"/>
          </a:xfrm>
          <a:prstGeom prst="rect">
            <a:avLst/>
          </a:prstGeom>
          <a:solidFill>
            <a:schemeClr val="bg1"/>
          </a:solidFill>
          <a:ln w="76200">
            <a:solidFill>
              <a:schemeClr val="accent6"/>
            </a:solidFill>
          </a:ln>
        </p:spPr>
        <p:txBody>
          <a:bodyPr wrap="square" rtlCol="0">
            <a:spAutoFit/>
          </a:bodyPr>
          <a:lstStyle/>
          <a:p>
            <a:pPr algn="ctr"/>
            <a:r>
              <a:rPr lang="en-GB" dirty="0" smtClean="0"/>
              <a:t>Fence is wonky</a:t>
            </a:r>
            <a:endParaRPr lang="en-GB" dirty="0"/>
          </a:p>
        </p:txBody>
      </p:sp>
      <p:sp>
        <p:nvSpPr>
          <p:cNvPr id="11" name="TextBox 10"/>
          <p:cNvSpPr txBox="1"/>
          <p:nvPr/>
        </p:nvSpPr>
        <p:spPr>
          <a:xfrm>
            <a:off x="9163593" y="2932612"/>
            <a:ext cx="2364377" cy="369332"/>
          </a:xfrm>
          <a:prstGeom prst="rect">
            <a:avLst/>
          </a:prstGeom>
          <a:solidFill>
            <a:schemeClr val="bg1"/>
          </a:solidFill>
          <a:ln w="76200">
            <a:solidFill>
              <a:schemeClr val="accent6"/>
            </a:solidFill>
          </a:ln>
        </p:spPr>
        <p:txBody>
          <a:bodyPr wrap="square" rtlCol="0">
            <a:spAutoFit/>
          </a:bodyPr>
          <a:lstStyle/>
          <a:p>
            <a:pPr algn="ctr"/>
            <a:r>
              <a:rPr lang="en-GB" dirty="0" smtClean="0"/>
              <a:t>Decking is rotten</a:t>
            </a:r>
            <a:endParaRPr lang="en-GB" dirty="0"/>
          </a:p>
        </p:txBody>
      </p:sp>
      <p:sp>
        <p:nvSpPr>
          <p:cNvPr id="12" name="TextBox 11"/>
          <p:cNvSpPr txBox="1"/>
          <p:nvPr/>
        </p:nvSpPr>
        <p:spPr>
          <a:xfrm>
            <a:off x="418556" y="2965267"/>
            <a:ext cx="2364377" cy="369332"/>
          </a:xfrm>
          <a:prstGeom prst="rect">
            <a:avLst/>
          </a:prstGeom>
          <a:solidFill>
            <a:schemeClr val="bg1"/>
          </a:solidFill>
          <a:ln w="76200">
            <a:solidFill>
              <a:schemeClr val="accent6"/>
            </a:solidFill>
          </a:ln>
        </p:spPr>
        <p:txBody>
          <a:bodyPr wrap="square" rtlCol="0">
            <a:spAutoFit/>
          </a:bodyPr>
          <a:lstStyle/>
          <a:p>
            <a:pPr algn="ctr"/>
            <a:r>
              <a:rPr lang="en-GB" dirty="0" smtClean="0"/>
              <a:t>Gate needs replacing</a:t>
            </a:r>
            <a:endParaRPr lang="en-GB" dirty="0"/>
          </a:p>
        </p:txBody>
      </p:sp>
      <p:sp>
        <p:nvSpPr>
          <p:cNvPr id="13" name="TextBox 12"/>
          <p:cNvSpPr txBox="1"/>
          <p:nvPr/>
        </p:nvSpPr>
        <p:spPr>
          <a:xfrm>
            <a:off x="1696810" y="6193580"/>
            <a:ext cx="3268437" cy="369332"/>
          </a:xfrm>
          <a:prstGeom prst="rect">
            <a:avLst/>
          </a:prstGeom>
          <a:solidFill>
            <a:schemeClr val="bg1"/>
          </a:solidFill>
          <a:ln w="76200">
            <a:solidFill>
              <a:schemeClr val="accent6"/>
            </a:solidFill>
          </a:ln>
        </p:spPr>
        <p:txBody>
          <a:bodyPr wrap="square" rtlCol="0">
            <a:spAutoFit/>
          </a:bodyPr>
          <a:lstStyle/>
          <a:p>
            <a:r>
              <a:rPr lang="en-GB" dirty="0" smtClean="0"/>
              <a:t>General clean up needed</a:t>
            </a:r>
            <a:endParaRPr lang="en-GB" dirty="0"/>
          </a:p>
        </p:txBody>
      </p:sp>
    </p:spTree>
    <p:extLst>
      <p:ext uri="{BB962C8B-B14F-4D97-AF65-F5344CB8AC3E}">
        <p14:creationId xmlns:p14="http://schemas.microsoft.com/office/powerpoint/2010/main" val="19618510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7605" y="551274"/>
            <a:ext cx="4148909" cy="3621133"/>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037601" y="414113"/>
            <a:ext cx="4148910" cy="3895453"/>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108042" y="565697"/>
            <a:ext cx="4148912" cy="3592286"/>
          </a:xfrm>
          <a:prstGeom prst="rect">
            <a:avLst/>
          </a:prstGeom>
        </p:spPr>
      </p:pic>
      <p:sp>
        <p:nvSpPr>
          <p:cNvPr id="5" name="TextBox 4"/>
          <p:cNvSpPr txBox="1"/>
          <p:nvPr/>
        </p:nvSpPr>
        <p:spPr>
          <a:xfrm>
            <a:off x="313509" y="4702629"/>
            <a:ext cx="11665132" cy="1815882"/>
          </a:xfrm>
          <a:prstGeom prst="rect">
            <a:avLst/>
          </a:prstGeom>
          <a:noFill/>
        </p:spPr>
        <p:txBody>
          <a:bodyPr wrap="square" rtlCol="0">
            <a:spAutoFit/>
          </a:bodyPr>
          <a:lstStyle/>
          <a:p>
            <a:pPr algn="ctr"/>
            <a:r>
              <a:rPr lang="en-GB" sz="2800" dirty="0" smtClean="0"/>
              <a:t>Our second topic was biodiversity. We wanted to attract more insects, birds and wildlife into our school grounds. We are so lucky to have some green spaces so lets make the most of what we have and have more discussions about wildlife.</a:t>
            </a:r>
            <a:endParaRPr lang="en-GB" sz="2800" dirty="0"/>
          </a:p>
        </p:txBody>
      </p:sp>
      <p:sp>
        <p:nvSpPr>
          <p:cNvPr id="6" name="TextBox 5"/>
          <p:cNvSpPr txBox="1"/>
          <p:nvPr/>
        </p:nvSpPr>
        <p:spPr>
          <a:xfrm>
            <a:off x="547277" y="3640183"/>
            <a:ext cx="2939143" cy="369332"/>
          </a:xfrm>
          <a:prstGeom prst="rect">
            <a:avLst/>
          </a:prstGeom>
          <a:solidFill>
            <a:schemeClr val="bg1"/>
          </a:solidFill>
          <a:ln w="76200">
            <a:solidFill>
              <a:schemeClr val="accent6"/>
            </a:solidFill>
          </a:ln>
        </p:spPr>
        <p:txBody>
          <a:bodyPr wrap="square" rtlCol="0">
            <a:spAutoFit/>
          </a:bodyPr>
          <a:lstStyle/>
          <a:p>
            <a:pPr algn="ctr"/>
            <a:r>
              <a:rPr lang="en-GB" dirty="0" smtClean="0"/>
              <a:t>Border flower beds needed</a:t>
            </a:r>
            <a:endParaRPr lang="en-GB" dirty="0"/>
          </a:p>
        </p:txBody>
      </p:sp>
      <p:sp>
        <p:nvSpPr>
          <p:cNvPr id="7" name="TextBox 6"/>
          <p:cNvSpPr txBox="1"/>
          <p:nvPr/>
        </p:nvSpPr>
        <p:spPr>
          <a:xfrm>
            <a:off x="8628562" y="3594463"/>
            <a:ext cx="2939143" cy="369332"/>
          </a:xfrm>
          <a:prstGeom prst="rect">
            <a:avLst/>
          </a:prstGeom>
          <a:solidFill>
            <a:schemeClr val="bg1"/>
          </a:solidFill>
          <a:ln w="76200">
            <a:solidFill>
              <a:schemeClr val="accent6"/>
            </a:solidFill>
          </a:ln>
        </p:spPr>
        <p:txBody>
          <a:bodyPr wrap="square" rtlCol="0">
            <a:spAutoFit/>
          </a:bodyPr>
          <a:lstStyle/>
          <a:p>
            <a:pPr algn="ctr"/>
            <a:r>
              <a:rPr lang="en-GB" dirty="0" smtClean="0"/>
              <a:t>Wildflowers are needed</a:t>
            </a:r>
            <a:endParaRPr lang="en-GB" dirty="0"/>
          </a:p>
        </p:txBody>
      </p:sp>
      <p:sp>
        <p:nvSpPr>
          <p:cNvPr id="8" name="TextBox 7"/>
          <p:cNvSpPr txBox="1"/>
          <p:nvPr/>
        </p:nvSpPr>
        <p:spPr>
          <a:xfrm>
            <a:off x="4676503" y="3640183"/>
            <a:ext cx="2939143" cy="369332"/>
          </a:xfrm>
          <a:prstGeom prst="rect">
            <a:avLst/>
          </a:prstGeom>
          <a:solidFill>
            <a:schemeClr val="bg1"/>
          </a:solidFill>
          <a:ln w="76200">
            <a:solidFill>
              <a:schemeClr val="accent6"/>
            </a:solidFill>
          </a:ln>
        </p:spPr>
        <p:txBody>
          <a:bodyPr wrap="square" rtlCol="0">
            <a:spAutoFit/>
          </a:bodyPr>
          <a:lstStyle/>
          <a:p>
            <a:pPr algn="ctr"/>
            <a:r>
              <a:rPr lang="en-GB" dirty="0" smtClean="0"/>
              <a:t>No-Mow May is needed</a:t>
            </a:r>
            <a:endParaRPr lang="en-GB" dirty="0"/>
          </a:p>
        </p:txBody>
      </p:sp>
    </p:spTree>
    <p:extLst>
      <p:ext uri="{BB962C8B-B14F-4D97-AF65-F5344CB8AC3E}">
        <p14:creationId xmlns:p14="http://schemas.microsoft.com/office/powerpoint/2010/main" val="21601221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387824" y="-2585872"/>
            <a:ext cx="4959266" cy="11020590"/>
          </a:xfrm>
          <a:prstGeom prst="rect">
            <a:avLst/>
          </a:prstGeom>
        </p:spPr>
      </p:pic>
      <p:sp>
        <p:nvSpPr>
          <p:cNvPr id="4" name="TextBox 3"/>
          <p:cNvSpPr txBox="1"/>
          <p:nvPr/>
        </p:nvSpPr>
        <p:spPr>
          <a:xfrm>
            <a:off x="339634" y="5538651"/>
            <a:ext cx="11038115" cy="923330"/>
          </a:xfrm>
          <a:prstGeom prst="rect">
            <a:avLst/>
          </a:prstGeom>
          <a:noFill/>
        </p:spPr>
        <p:txBody>
          <a:bodyPr wrap="square" rtlCol="0">
            <a:spAutoFit/>
          </a:bodyPr>
          <a:lstStyle/>
          <a:p>
            <a:pPr algn="ctr"/>
            <a:r>
              <a:rPr lang="en-GB" b="1" dirty="0" smtClean="0"/>
              <a:t>Energy is a major issue at Norton Free and was chosen as our third topic.  We have reduced the amount of water and electricity we use but this has not helped with soaring energy bills. Mr French and the Eco Squad are on a mission to install 380 solar panels onto our roof – saving £9,000 per annum and creating £10,000 of energy! </a:t>
            </a:r>
            <a:endParaRPr lang="en-GB" b="1" dirty="0"/>
          </a:p>
        </p:txBody>
      </p:sp>
      <p:sp>
        <p:nvSpPr>
          <p:cNvPr id="3" name="TextBox 2"/>
          <p:cNvSpPr txBox="1"/>
          <p:nvPr/>
        </p:nvSpPr>
        <p:spPr>
          <a:xfrm>
            <a:off x="1463040" y="600891"/>
            <a:ext cx="9196251" cy="369332"/>
          </a:xfrm>
          <a:prstGeom prst="rect">
            <a:avLst/>
          </a:prstGeom>
          <a:solidFill>
            <a:schemeClr val="bg1"/>
          </a:solidFill>
          <a:ln w="76200">
            <a:solidFill>
              <a:schemeClr val="accent6"/>
            </a:solidFill>
          </a:ln>
        </p:spPr>
        <p:txBody>
          <a:bodyPr wrap="square" rtlCol="0">
            <a:spAutoFit/>
          </a:bodyPr>
          <a:lstStyle/>
          <a:p>
            <a:r>
              <a:rPr lang="en-GB" dirty="0" smtClean="0"/>
              <a:t>We used the Solar for Schools App to work out how many solar panels could be fitted to our roof</a:t>
            </a:r>
            <a:endParaRPr lang="en-GB" dirty="0"/>
          </a:p>
        </p:txBody>
      </p:sp>
    </p:spTree>
    <p:extLst>
      <p:ext uri="{BB962C8B-B14F-4D97-AF65-F5344CB8AC3E}">
        <p14:creationId xmlns:p14="http://schemas.microsoft.com/office/powerpoint/2010/main" val="10950380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269965" y="378822"/>
            <a:ext cx="3923211" cy="294240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754575" y="945333"/>
            <a:ext cx="4532084" cy="3399063"/>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963987" y="378822"/>
            <a:ext cx="3923212" cy="2942410"/>
          </a:xfrm>
          <a:prstGeom prst="rect">
            <a:avLst/>
          </a:prstGeom>
        </p:spPr>
      </p:pic>
      <p:sp>
        <p:nvSpPr>
          <p:cNvPr id="5" name="TextBox 4"/>
          <p:cNvSpPr txBox="1"/>
          <p:nvPr/>
        </p:nvSpPr>
        <p:spPr>
          <a:xfrm>
            <a:off x="269964" y="3553097"/>
            <a:ext cx="3923212" cy="2862322"/>
          </a:xfrm>
          <a:prstGeom prst="rect">
            <a:avLst/>
          </a:prstGeom>
          <a:noFill/>
        </p:spPr>
        <p:txBody>
          <a:bodyPr wrap="square" rtlCol="0">
            <a:spAutoFit/>
          </a:bodyPr>
          <a:lstStyle/>
          <a:p>
            <a:r>
              <a:rPr lang="en-GB" dirty="0" smtClean="0"/>
              <a:t>The Eco Team calculated that we would need at least £1,000 to build a new </a:t>
            </a:r>
          </a:p>
          <a:p>
            <a:r>
              <a:rPr lang="en-GB" dirty="0" smtClean="0"/>
              <a:t>Fence and bring in some pond plants. </a:t>
            </a:r>
          </a:p>
          <a:p>
            <a:r>
              <a:rPr lang="en-GB" dirty="0" smtClean="0"/>
              <a:t>We entered the OVO Nature Competition. </a:t>
            </a:r>
          </a:p>
          <a:p>
            <a:endParaRPr lang="en-GB" dirty="0"/>
          </a:p>
          <a:p>
            <a:r>
              <a:rPr lang="en-GB" dirty="0" smtClean="0"/>
              <a:t>We had to include a 3,000 word essay on what we would do with the prize money and a break down of what we would spend it on. </a:t>
            </a:r>
            <a:endParaRPr lang="en-GB" dirty="0"/>
          </a:p>
        </p:txBody>
      </p:sp>
      <p:sp>
        <p:nvSpPr>
          <p:cNvPr id="6" name="TextBox 5"/>
          <p:cNvSpPr txBox="1"/>
          <p:nvPr/>
        </p:nvSpPr>
        <p:spPr>
          <a:xfrm>
            <a:off x="4321085" y="4984258"/>
            <a:ext cx="3399064" cy="1754326"/>
          </a:xfrm>
          <a:prstGeom prst="rect">
            <a:avLst/>
          </a:prstGeom>
          <a:noFill/>
        </p:spPr>
        <p:txBody>
          <a:bodyPr wrap="square" rtlCol="0">
            <a:spAutoFit/>
          </a:bodyPr>
          <a:lstStyle/>
          <a:p>
            <a:r>
              <a:rPr lang="en-GB" dirty="0" smtClean="0"/>
              <a:t>In addition, we had to prove match funding with local businesses. This took a long time to complete. Twelve letters with self addressed envelopes were sent out.</a:t>
            </a:r>
            <a:endParaRPr lang="en-GB" dirty="0"/>
          </a:p>
        </p:txBody>
      </p:sp>
      <p:sp>
        <p:nvSpPr>
          <p:cNvPr id="7" name="TextBox 6"/>
          <p:cNvSpPr txBox="1"/>
          <p:nvPr/>
        </p:nvSpPr>
        <p:spPr>
          <a:xfrm>
            <a:off x="7963987" y="3553097"/>
            <a:ext cx="3923212" cy="2862322"/>
          </a:xfrm>
          <a:prstGeom prst="rect">
            <a:avLst/>
          </a:prstGeom>
          <a:noFill/>
        </p:spPr>
        <p:txBody>
          <a:bodyPr wrap="square" rtlCol="0">
            <a:spAutoFit/>
          </a:bodyPr>
          <a:lstStyle/>
          <a:p>
            <a:r>
              <a:rPr lang="en-GB" dirty="0" smtClean="0"/>
              <a:t>Not one business replied! However, in early March we heard that we had won the top prize! We had the money to buy much needed plants and a new fence. </a:t>
            </a:r>
          </a:p>
          <a:p>
            <a:endParaRPr lang="en-GB" dirty="0"/>
          </a:p>
          <a:p>
            <a:r>
              <a:rPr lang="en-GB" dirty="0" smtClean="0"/>
              <a:t>In May, Mr French saw a poster in Wickes that said they help out with community projects. By July, they had offered us £400 off the cost of a new fence – result!!</a:t>
            </a:r>
            <a:endParaRPr lang="en-GB" dirty="0"/>
          </a:p>
        </p:txBody>
      </p:sp>
    </p:spTree>
    <p:extLst>
      <p:ext uri="{BB962C8B-B14F-4D97-AF65-F5344CB8AC3E}">
        <p14:creationId xmlns:p14="http://schemas.microsoft.com/office/powerpoint/2010/main" val="17554474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6081" y="4443953"/>
            <a:ext cx="5125703" cy="223116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51748" y="754540"/>
            <a:ext cx="4121332" cy="280819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40289" y="1843495"/>
            <a:ext cx="6577149" cy="308610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170418" y="1843495"/>
            <a:ext cx="6577150" cy="3086100"/>
          </a:xfrm>
          <a:prstGeom prst="rect">
            <a:avLst/>
          </a:prstGeom>
        </p:spPr>
      </p:pic>
      <p:sp>
        <p:nvSpPr>
          <p:cNvPr id="7" name="TextBox 6"/>
          <p:cNvSpPr txBox="1"/>
          <p:nvPr/>
        </p:nvSpPr>
        <p:spPr>
          <a:xfrm>
            <a:off x="2913016" y="97970"/>
            <a:ext cx="2560321" cy="3970318"/>
          </a:xfrm>
          <a:prstGeom prst="rect">
            <a:avLst/>
          </a:prstGeom>
          <a:noFill/>
        </p:spPr>
        <p:txBody>
          <a:bodyPr wrap="square" rtlCol="0">
            <a:spAutoFit/>
          </a:bodyPr>
          <a:lstStyle/>
          <a:p>
            <a:r>
              <a:rPr lang="en-GB" dirty="0" smtClean="0"/>
              <a:t>We have built an extra large insect hotel. We also built a hibernaculum for amphibians – it took 3 weeks to dig that hole! We are really proud of our wildflowers – watered every day during the heat wave. The sale of DVDs meant we had £100 to spend on pond plants! That was a lot of trips to the Post Office to send out DVD’s!</a:t>
            </a:r>
            <a:endParaRPr lang="en-GB" dirty="0"/>
          </a:p>
        </p:txBody>
      </p:sp>
      <p:sp>
        <p:nvSpPr>
          <p:cNvPr id="4" name="TextBox 3"/>
          <p:cNvSpPr txBox="1"/>
          <p:nvPr/>
        </p:nvSpPr>
        <p:spPr>
          <a:xfrm>
            <a:off x="370050" y="3017213"/>
            <a:ext cx="2277736" cy="461665"/>
          </a:xfrm>
          <a:prstGeom prst="rect">
            <a:avLst/>
          </a:prstGeom>
          <a:solidFill>
            <a:schemeClr val="bg1"/>
          </a:solidFill>
          <a:ln w="76200">
            <a:solidFill>
              <a:schemeClr val="accent6"/>
            </a:solidFill>
          </a:ln>
        </p:spPr>
        <p:txBody>
          <a:bodyPr wrap="square" rtlCol="0">
            <a:spAutoFit/>
          </a:bodyPr>
          <a:lstStyle/>
          <a:p>
            <a:pPr algn="ctr"/>
            <a:r>
              <a:rPr lang="en-GB" sz="2400" dirty="0" smtClean="0"/>
              <a:t>Insect Hotel</a:t>
            </a:r>
            <a:endParaRPr lang="en-GB" sz="2400" dirty="0"/>
          </a:p>
        </p:txBody>
      </p:sp>
      <p:sp>
        <p:nvSpPr>
          <p:cNvPr id="8" name="TextBox 7"/>
          <p:cNvSpPr txBox="1"/>
          <p:nvPr/>
        </p:nvSpPr>
        <p:spPr>
          <a:xfrm>
            <a:off x="2913016" y="4974984"/>
            <a:ext cx="2014740" cy="461665"/>
          </a:xfrm>
          <a:prstGeom prst="rect">
            <a:avLst/>
          </a:prstGeom>
          <a:solidFill>
            <a:schemeClr val="bg1"/>
          </a:solidFill>
          <a:ln w="76200">
            <a:solidFill>
              <a:schemeClr val="accent6"/>
            </a:solidFill>
          </a:ln>
        </p:spPr>
        <p:txBody>
          <a:bodyPr wrap="square" rtlCol="0">
            <a:spAutoFit/>
          </a:bodyPr>
          <a:lstStyle/>
          <a:p>
            <a:pPr algn="ctr"/>
            <a:r>
              <a:rPr lang="en-GB" sz="2400" dirty="0" smtClean="0"/>
              <a:t>Hibernaculum</a:t>
            </a:r>
            <a:endParaRPr lang="en-GB" sz="2400" dirty="0"/>
          </a:p>
        </p:txBody>
      </p:sp>
      <p:sp>
        <p:nvSpPr>
          <p:cNvPr id="9" name="TextBox 8"/>
          <p:cNvSpPr txBox="1"/>
          <p:nvPr/>
        </p:nvSpPr>
        <p:spPr>
          <a:xfrm>
            <a:off x="5791200" y="5344316"/>
            <a:ext cx="2476531" cy="1200329"/>
          </a:xfrm>
          <a:prstGeom prst="rect">
            <a:avLst/>
          </a:prstGeom>
          <a:solidFill>
            <a:schemeClr val="bg1"/>
          </a:solidFill>
          <a:ln w="76200">
            <a:solidFill>
              <a:schemeClr val="accent6"/>
            </a:solidFill>
          </a:ln>
        </p:spPr>
        <p:txBody>
          <a:bodyPr wrap="square" rtlCol="0">
            <a:spAutoFit/>
          </a:bodyPr>
          <a:lstStyle/>
          <a:p>
            <a:pPr algn="ctr"/>
            <a:r>
              <a:rPr lang="en-GB" sz="2400" dirty="0" smtClean="0"/>
              <a:t>Pond plants; Oxygenators and </a:t>
            </a:r>
            <a:r>
              <a:rPr lang="en-GB" sz="2400" dirty="0" err="1" smtClean="0"/>
              <a:t>Marginals</a:t>
            </a:r>
            <a:endParaRPr lang="en-GB" sz="2400" dirty="0"/>
          </a:p>
        </p:txBody>
      </p:sp>
      <p:sp>
        <p:nvSpPr>
          <p:cNvPr id="10" name="TextBox 9"/>
          <p:cNvSpPr txBox="1"/>
          <p:nvPr/>
        </p:nvSpPr>
        <p:spPr>
          <a:xfrm>
            <a:off x="9209288" y="523395"/>
            <a:ext cx="2277736" cy="830997"/>
          </a:xfrm>
          <a:prstGeom prst="rect">
            <a:avLst/>
          </a:prstGeom>
          <a:solidFill>
            <a:schemeClr val="bg1"/>
          </a:solidFill>
          <a:ln w="76200">
            <a:solidFill>
              <a:schemeClr val="accent6"/>
            </a:solidFill>
          </a:ln>
        </p:spPr>
        <p:txBody>
          <a:bodyPr wrap="square" rtlCol="0">
            <a:spAutoFit/>
          </a:bodyPr>
          <a:lstStyle/>
          <a:p>
            <a:pPr algn="ctr"/>
            <a:r>
              <a:rPr lang="en-GB" sz="2400" dirty="0" smtClean="0"/>
              <a:t>Wildflowers that attract bees</a:t>
            </a:r>
            <a:endParaRPr lang="en-GB" sz="2400" dirty="0"/>
          </a:p>
        </p:txBody>
      </p:sp>
    </p:spTree>
    <p:extLst>
      <p:ext uri="{BB962C8B-B14F-4D97-AF65-F5344CB8AC3E}">
        <p14:creationId xmlns:p14="http://schemas.microsoft.com/office/powerpoint/2010/main" val="14462706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22" y="222067"/>
            <a:ext cx="11416937" cy="5107579"/>
          </a:xfrm>
          <a:prstGeom prst="rect">
            <a:avLst/>
          </a:prstGeom>
        </p:spPr>
      </p:pic>
      <p:sp>
        <p:nvSpPr>
          <p:cNvPr id="3" name="TextBox 2"/>
          <p:cNvSpPr txBox="1"/>
          <p:nvPr/>
        </p:nvSpPr>
        <p:spPr>
          <a:xfrm>
            <a:off x="378823" y="5447211"/>
            <a:ext cx="11416937" cy="923330"/>
          </a:xfrm>
          <a:prstGeom prst="rect">
            <a:avLst/>
          </a:prstGeom>
          <a:noFill/>
        </p:spPr>
        <p:txBody>
          <a:bodyPr wrap="square" rtlCol="0">
            <a:spAutoFit/>
          </a:bodyPr>
          <a:lstStyle/>
          <a:p>
            <a:pPr algn="ctr"/>
            <a:r>
              <a:rPr lang="en-GB" b="1" dirty="0" smtClean="0"/>
              <a:t>We demonstrated to the OVO Foundation how serious we are about wildlife by creating these bird boxes. All 12 boxes were made by the children from Year 3 – we are still waiting for Mr Holland’s! We have secured all the boxes around the school grounds to help with biodiversity. We even gave one to </a:t>
            </a:r>
            <a:r>
              <a:rPr lang="en-GB" b="1" dirty="0" err="1" smtClean="0"/>
              <a:t>Arbourthorne</a:t>
            </a:r>
            <a:r>
              <a:rPr lang="en-GB" b="1" dirty="0" smtClean="0"/>
              <a:t> Community Primary School.</a:t>
            </a:r>
            <a:endParaRPr lang="en-GB" b="1" dirty="0"/>
          </a:p>
        </p:txBody>
      </p:sp>
      <p:sp>
        <p:nvSpPr>
          <p:cNvPr id="4" name="Rectangle 3"/>
          <p:cNvSpPr/>
          <p:nvPr/>
        </p:nvSpPr>
        <p:spPr>
          <a:xfrm>
            <a:off x="2124495" y="4598125"/>
            <a:ext cx="7045630" cy="589809"/>
          </a:xfrm>
          <a:prstGeom prst="rect">
            <a:avLst/>
          </a:prstGeom>
          <a:solidFill>
            <a:schemeClr val="bg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All the boxes have been placed around school</a:t>
            </a:r>
            <a:endParaRPr lang="en-GB" sz="2800" dirty="0">
              <a:solidFill>
                <a:schemeClr val="tx1"/>
              </a:solidFill>
            </a:endParaRPr>
          </a:p>
        </p:txBody>
      </p:sp>
    </p:spTree>
    <p:extLst>
      <p:ext uri="{BB962C8B-B14F-4D97-AF65-F5344CB8AC3E}">
        <p14:creationId xmlns:p14="http://schemas.microsoft.com/office/powerpoint/2010/main" val="3870451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70963" y="568689"/>
            <a:ext cx="3399972" cy="254997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3219" y="264888"/>
            <a:ext cx="4846564" cy="340453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387488" y="553131"/>
            <a:ext cx="3417753" cy="256331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1390" y="3894841"/>
            <a:ext cx="3000826" cy="254998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595952" y="3888173"/>
            <a:ext cx="3000826" cy="2563315"/>
          </a:xfrm>
          <a:prstGeom prst="rect">
            <a:avLst/>
          </a:prstGeom>
        </p:spPr>
      </p:pic>
      <p:sp>
        <p:nvSpPr>
          <p:cNvPr id="9" name="TextBox 8"/>
          <p:cNvSpPr txBox="1"/>
          <p:nvPr/>
        </p:nvSpPr>
        <p:spPr>
          <a:xfrm>
            <a:off x="3030583" y="3669417"/>
            <a:ext cx="5499463" cy="3139321"/>
          </a:xfrm>
          <a:prstGeom prst="rect">
            <a:avLst/>
          </a:prstGeom>
          <a:noFill/>
        </p:spPr>
        <p:txBody>
          <a:bodyPr wrap="square" rtlCol="0">
            <a:spAutoFit/>
          </a:bodyPr>
          <a:lstStyle/>
          <a:p>
            <a:r>
              <a:rPr lang="en-GB" dirty="0" smtClean="0"/>
              <a:t>Biodiversity has been very successful. We had a ‘No-Mow May’ which meant more flowers could grow and the Insects have also been attracted to our newly planted wildflowers. We had nesting birds in 2 of our boxes and we hope to have more next year. </a:t>
            </a:r>
          </a:p>
          <a:p>
            <a:r>
              <a:rPr lang="en-GB" dirty="0" smtClean="0"/>
              <a:t>The pond has spawned hundreds of frog lets. Some have been seen hopping into the hibernaculum. During our pond weed clearance we scooped up a newt! This was incredible news because it meant the pond was healthy.</a:t>
            </a:r>
          </a:p>
          <a:p>
            <a:r>
              <a:rPr lang="en-GB" dirty="0" smtClean="0"/>
              <a:t>We will keep our eyes open for any other wildlife in the years to come.</a:t>
            </a:r>
          </a:p>
        </p:txBody>
      </p:sp>
    </p:spTree>
    <p:extLst>
      <p:ext uri="{BB962C8B-B14F-4D97-AF65-F5344CB8AC3E}">
        <p14:creationId xmlns:p14="http://schemas.microsoft.com/office/powerpoint/2010/main" val="20734570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696" y="228599"/>
            <a:ext cx="11248571" cy="5061857"/>
          </a:xfrm>
          <a:prstGeom prst="rect">
            <a:avLst/>
          </a:prstGeom>
        </p:spPr>
      </p:pic>
      <p:sp>
        <p:nvSpPr>
          <p:cNvPr id="3" name="TextBox 2"/>
          <p:cNvSpPr txBox="1"/>
          <p:nvPr/>
        </p:nvSpPr>
        <p:spPr>
          <a:xfrm>
            <a:off x="352696" y="5408023"/>
            <a:ext cx="11390813" cy="1200329"/>
          </a:xfrm>
          <a:prstGeom prst="rect">
            <a:avLst/>
          </a:prstGeom>
          <a:noFill/>
        </p:spPr>
        <p:txBody>
          <a:bodyPr wrap="square" rtlCol="0">
            <a:spAutoFit/>
          </a:bodyPr>
          <a:lstStyle/>
          <a:p>
            <a:r>
              <a:rPr lang="en-GB" b="1" dirty="0" smtClean="0"/>
              <a:t>Our biggest challenge is the soaring energy bills. We have a massive roof space. Wouldn’t it be great if we could fix solar panels to our large school roof! Mr French and the Eco Council have been extremely busy getting our voices heard. We have travelled to Sheffield Town Hall with our proposal and delivered letters to the Chief Operations Executive. The council has a vision of zero carbon by 2030 – we have told them that we want to be part of that vision.</a:t>
            </a:r>
            <a:endParaRPr lang="en-GB" b="1" dirty="0"/>
          </a:p>
        </p:txBody>
      </p:sp>
      <p:sp>
        <p:nvSpPr>
          <p:cNvPr id="4" name="TextBox 3"/>
          <p:cNvSpPr txBox="1"/>
          <p:nvPr/>
        </p:nvSpPr>
        <p:spPr>
          <a:xfrm>
            <a:off x="2881746" y="429491"/>
            <a:ext cx="5721927" cy="1200329"/>
          </a:xfrm>
          <a:prstGeom prst="rect">
            <a:avLst/>
          </a:prstGeom>
          <a:solidFill>
            <a:schemeClr val="accent4">
              <a:lumMod val="60000"/>
              <a:lumOff val="40000"/>
            </a:schemeClr>
          </a:solidFill>
          <a:ln w="76200">
            <a:solidFill>
              <a:schemeClr val="accent6"/>
            </a:solidFill>
          </a:ln>
        </p:spPr>
        <p:txBody>
          <a:bodyPr wrap="square" rtlCol="0">
            <a:spAutoFit/>
          </a:bodyPr>
          <a:lstStyle/>
          <a:p>
            <a:r>
              <a:rPr lang="en-GB" sz="3600" b="1" dirty="0" smtClean="0"/>
              <a:t>Our angled roof is perfect for solar panels – 380 of them!</a:t>
            </a:r>
            <a:endParaRPr lang="en-GB" sz="3600" b="1" dirty="0"/>
          </a:p>
        </p:txBody>
      </p:sp>
    </p:spTree>
    <p:extLst>
      <p:ext uri="{BB962C8B-B14F-4D97-AF65-F5344CB8AC3E}">
        <p14:creationId xmlns:p14="http://schemas.microsoft.com/office/powerpoint/2010/main" val="20808569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518159" y="352698"/>
            <a:ext cx="3431177" cy="257338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330335" y="444138"/>
            <a:ext cx="3431178" cy="257338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8172990" y="520734"/>
            <a:ext cx="3461658" cy="25962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51901" y="3631473"/>
            <a:ext cx="3431179" cy="2573384"/>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72990" y="3631473"/>
            <a:ext cx="3431180" cy="2573385"/>
          </a:xfrm>
          <a:prstGeom prst="rect">
            <a:avLst/>
          </a:prstGeom>
        </p:spPr>
      </p:pic>
      <p:sp>
        <p:nvSpPr>
          <p:cNvPr id="8" name="TextBox 7"/>
          <p:cNvSpPr txBox="1"/>
          <p:nvPr/>
        </p:nvSpPr>
        <p:spPr>
          <a:xfrm>
            <a:off x="4188819" y="3180804"/>
            <a:ext cx="3572694" cy="3139321"/>
          </a:xfrm>
          <a:prstGeom prst="rect">
            <a:avLst/>
          </a:prstGeom>
          <a:noFill/>
        </p:spPr>
        <p:txBody>
          <a:bodyPr wrap="square" rtlCol="0">
            <a:spAutoFit/>
          </a:bodyPr>
          <a:lstStyle/>
          <a:p>
            <a:r>
              <a:rPr lang="en-GB" dirty="0" smtClean="0"/>
              <a:t>We have met a number of different people on our journey this year including councillors, chief executives, Lord </a:t>
            </a:r>
            <a:r>
              <a:rPr lang="en-GB" dirty="0" err="1" smtClean="0"/>
              <a:t>Mayoress’s</a:t>
            </a:r>
            <a:r>
              <a:rPr lang="en-GB" dirty="0" smtClean="0"/>
              <a:t> local businesses, local schools, parents and fundraisers. We have sent off dozens of emails and letters. We have generated over £1,500 for our projects through competitions, sales of DVD’s and Candles and the generosity of local business.</a:t>
            </a:r>
            <a:endParaRPr lang="en-GB" dirty="0"/>
          </a:p>
        </p:txBody>
      </p:sp>
      <p:sp>
        <p:nvSpPr>
          <p:cNvPr id="3" name="Rectangle 2"/>
          <p:cNvSpPr/>
          <p:nvPr/>
        </p:nvSpPr>
        <p:spPr>
          <a:xfrm>
            <a:off x="827512" y="2882931"/>
            <a:ext cx="2812472" cy="595746"/>
          </a:xfrm>
          <a:prstGeom prst="rect">
            <a:avLst/>
          </a:prstGeom>
          <a:solidFill>
            <a:schemeClr val="bg1"/>
          </a:solid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Claire Taylor – Chief Operations Executive</a:t>
            </a:r>
            <a:endParaRPr lang="en-GB" b="1" dirty="0">
              <a:solidFill>
                <a:schemeClr val="tx1"/>
              </a:solidFill>
            </a:endParaRPr>
          </a:p>
        </p:txBody>
      </p:sp>
      <p:sp>
        <p:nvSpPr>
          <p:cNvPr id="9" name="Rectangle 8"/>
          <p:cNvSpPr/>
          <p:nvPr/>
        </p:nvSpPr>
        <p:spPr>
          <a:xfrm>
            <a:off x="861254" y="6008910"/>
            <a:ext cx="2812472" cy="595746"/>
          </a:xfrm>
          <a:prstGeom prst="rect">
            <a:avLst/>
          </a:prstGeom>
          <a:solidFill>
            <a:schemeClr val="bg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Man with Pram – John </a:t>
            </a:r>
            <a:r>
              <a:rPr lang="en-GB" b="1" dirty="0" err="1" smtClean="0">
                <a:solidFill>
                  <a:schemeClr val="tx1"/>
                </a:solidFill>
              </a:rPr>
              <a:t>Birkwith</a:t>
            </a:r>
            <a:endParaRPr lang="en-GB" b="1" dirty="0">
              <a:solidFill>
                <a:schemeClr val="tx1"/>
              </a:solidFill>
            </a:endParaRPr>
          </a:p>
        </p:txBody>
      </p:sp>
      <p:sp>
        <p:nvSpPr>
          <p:cNvPr id="10" name="Rectangle 9"/>
          <p:cNvSpPr/>
          <p:nvPr/>
        </p:nvSpPr>
        <p:spPr>
          <a:xfrm>
            <a:off x="4639688" y="2503417"/>
            <a:ext cx="2812472" cy="595746"/>
          </a:xfrm>
          <a:prstGeom prst="rect">
            <a:avLst/>
          </a:prstGeom>
          <a:solidFill>
            <a:schemeClr val="bg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Gail Smith – Ex Lady </a:t>
            </a:r>
            <a:r>
              <a:rPr lang="en-GB" b="1" dirty="0" err="1" smtClean="0">
                <a:solidFill>
                  <a:schemeClr val="tx1"/>
                </a:solidFill>
              </a:rPr>
              <a:t>Mayoress</a:t>
            </a:r>
            <a:endParaRPr lang="en-GB" b="1" dirty="0">
              <a:solidFill>
                <a:schemeClr val="tx1"/>
              </a:solidFill>
            </a:endParaRPr>
          </a:p>
        </p:txBody>
      </p:sp>
      <p:sp>
        <p:nvSpPr>
          <p:cNvPr id="11" name="Rectangle 10"/>
          <p:cNvSpPr/>
          <p:nvPr/>
        </p:nvSpPr>
        <p:spPr>
          <a:xfrm>
            <a:off x="8602881" y="2719649"/>
            <a:ext cx="2812472" cy="595746"/>
          </a:xfrm>
          <a:prstGeom prst="rect">
            <a:avLst/>
          </a:prstGeom>
          <a:solidFill>
            <a:schemeClr val="bg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Green Councillors Paul Turpin and Bernard Little</a:t>
            </a:r>
            <a:r>
              <a:rPr lang="en-GB" b="1" dirty="0" smtClean="0"/>
              <a:t> </a:t>
            </a:r>
            <a:endParaRPr lang="en-GB" b="1" dirty="0"/>
          </a:p>
        </p:txBody>
      </p:sp>
      <p:sp>
        <p:nvSpPr>
          <p:cNvPr id="12" name="Oval 11"/>
          <p:cNvSpPr/>
          <p:nvPr/>
        </p:nvSpPr>
        <p:spPr>
          <a:xfrm>
            <a:off x="3075709" y="4621154"/>
            <a:ext cx="110837" cy="923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257617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451" y="274320"/>
            <a:ext cx="11338560" cy="6247864"/>
          </a:xfrm>
          <a:prstGeom prst="rect">
            <a:avLst/>
          </a:prstGeom>
          <a:noFill/>
        </p:spPr>
        <p:txBody>
          <a:bodyPr wrap="square" rtlCol="0">
            <a:spAutoFit/>
          </a:bodyPr>
          <a:lstStyle/>
          <a:p>
            <a:r>
              <a:rPr lang="en-GB" sz="4000" dirty="0" smtClean="0"/>
              <a:t>The Eco Schools application began in  October and has taken us on an amazing journey. However, the voyage is far from over. We still need the council to help us with our solar panels. We also need to develop our biodiversity with new compost heaps, a sensory garden and more wildflowers. The fence and decking needs to be built and the pond needs more plants. The Pond Club all say they want to continue in 2023 – 2024. We have lots to do and can’t wait to get going on our return in September! – </a:t>
            </a:r>
            <a:r>
              <a:rPr lang="en-GB" sz="3600" dirty="0" smtClean="0">
                <a:solidFill>
                  <a:srgbClr val="00B050"/>
                </a:solidFill>
              </a:rPr>
              <a:t>The</a:t>
            </a:r>
            <a:r>
              <a:rPr lang="en-GB" sz="4000" dirty="0" smtClean="0">
                <a:solidFill>
                  <a:srgbClr val="00B050"/>
                </a:solidFill>
              </a:rPr>
              <a:t> </a:t>
            </a:r>
            <a:r>
              <a:rPr lang="en-GB" sz="3600" dirty="0" smtClean="0">
                <a:solidFill>
                  <a:srgbClr val="00B050"/>
                </a:solidFill>
              </a:rPr>
              <a:t>Eco Team</a:t>
            </a:r>
            <a:endParaRPr lang="en-GB" sz="3600" dirty="0">
              <a:solidFill>
                <a:srgbClr val="00B050"/>
              </a:solidFill>
            </a:endParaRPr>
          </a:p>
        </p:txBody>
      </p:sp>
    </p:spTree>
    <p:extLst>
      <p:ext uri="{BB962C8B-B14F-4D97-AF65-F5344CB8AC3E}">
        <p14:creationId xmlns:p14="http://schemas.microsoft.com/office/powerpoint/2010/main" val="19871091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TotalTime>
  <Words>1009</Words>
  <Application>Microsoft Office PowerPoint</Application>
  <PresentationFormat>Widescreen</PresentationFormat>
  <Paragraphs>45</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End of Year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Green Flag Application</dc:title>
  <dc:creator>Declan French</dc:creator>
  <cp:lastModifiedBy>Hazel Bell</cp:lastModifiedBy>
  <cp:revision>43</cp:revision>
  <dcterms:created xsi:type="dcterms:W3CDTF">2023-07-10T09:55:02Z</dcterms:created>
  <dcterms:modified xsi:type="dcterms:W3CDTF">2023-09-14T13:49:12Z</dcterms:modified>
</cp:coreProperties>
</file>